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 id="2147483683" r:id="rId3"/>
    <p:sldMasterId id="2147483692" r:id="rId4"/>
  </p:sldMasterIdLst>
  <p:notesMasterIdLst>
    <p:notesMasterId r:id="rId38"/>
  </p:notesMasterIdLst>
  <p:sldIdLst>
    <p:sldId id="416" r:id="rId5"/>
    <p:sldId id="283" r:id="rId6"/>
    <p:sldId id="393" r:id="rId7"/>
    <p:sldId id="377" r:id="rId8"/>
    <p:sldId id="401" r:id="rId9"/>
    <p:sldId id="400" r:id="rId10"/>
    <p:sldId id="394" r:id="rId11"/>
    <p:sldId id="376" r:id="rId12"/>
    <p:sldId id="382" r:id="rId13"/>
    <p:sldId id="385" r:id="rId14"/>
    <p:sldId id="426" r:id="rId15"/>
    <p:sldId id="389" r:id="rId16"/>
    <p:sldId id="386" r:id="rId17"/>
    <p:sldId id="388" r:id="rId18"/>
    <p:sldId id="427" r:id="rId19"/>
    <p:sldId id="391" r:id="rId20"/>
    <p:sldId id="428" r:id="rId21"/>
    <p:sldId id="378" r:id="rId22"/>
    <p:sldId id="380" r:id="rId23"/>
    <p:sldId id="403" r:id="rId24"/>
    <p:sldId id="404" r:id="rId25"/>
    <p:sldId id="398" r:id="rId26"/>
    <p:sldId id="405" r:id="rId27"/>
    <p:sldId id="395" r:id="rId28"/>
    <p:sldId id="411" r:id="rId29"/>
    <p:sldId id="407" r:id="rId30"/>
    <p:sldId id="408" r:id="rId31"/>
    <p:sldId id="409" r:id="rId32"/>
    <p:sldId id="434" r:id="rId33"/>
    <p:sldId id="425" r:id="rId34"/>
    <p:sldId id="278" r:id="rId35"/>
    <p:sldId id="429" r:id="rId36"/>
    <p:sldId id="433" r:id="rId3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73" autoAdjust="0"/>
  </p:normalViewPr>
  <p:slideViewPr>
    <p:cSldViewPr snapToGrid="0" snapToObjects="1">
      <p:cViewPr varScale="1">
        <p:scale>
          <a:sx n="105" d="100"/>
          <a:sy n="105" d="100"/>
        </p:scale>
        <p:origin x="-120" y="-95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busch.ci.cloudbees.com" TargetMode="External"/><Relationship Id="rId4" Type="http://schemas.openxmlformats.org/officeDocument/2006/relationships/hyperlink" Target="https://papertrailapp.com"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914400" y="304800"/>
            <a:ext cx="4649788" cy="26162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295171" y="2983975"/>
            <a:ext cx="6267659" cy="5793719"/>
          </a:xfrm>
          <a:prstGeom prst="rect">
            <a:avLst/>
          </a:prstGeom>
          <a:noFill/>
          <a:ln>
            <a:noFill/>
          </a:ln>
        </p:spPr>
        <p:txBody>
          <a:bodyPr lIns="0" tIns="0" rIns="0" bIns="0" anchor="t" anchorCtr="0">
            <a:noAutofit/>
          </a:bodyPr>
          <a:lstStyle/>
          <a:p>
            <a:pPr>
              <a:spcBef>
                <a:spcPts val="0"/>
              </a:spcBef>
            </a:pPr>
            <a:r>
              <a:rPr lang="en-US" sz="900" b="1" u="sng" dirty="0" smtClean="0"/>
              <a:t>IMPORTANT PREPARATION</a:t>
            </a:r>
            <a:endParaRPr lang="en-US" sz="900" b="1" dirty="0" smtClean="0"/>
          </a:p>
          <a:p>
            <a:pPr marL="228600" lvl="0" indent="-228600">
              <a:spcBef>
                <a:spcPts val="0"/>
              </a:spcBef>
              <a:buFont typeface="+mj-lt"/>
              <a:buAutoNum type="arabicPeriod"/>
            </a:pPr>
            <a:r>
              <a:rPr lang="en-US" sz="900" dirty="0" smtClean="0"/>
              <a:t>Create a </a:t>
            </a:r>
            <a:r>
              <a:rPr lang="en-US" sz="900" b="1" dirty="0" smtClean="0"/>
              <a:t>digital-arch</a:t>
            </a:r>
            <a:r>
              <a:rPr lang="en-US" sz="900" dirty="0" smtClean="0"/>
              <a:t> organization with spaces </a:t>
            </a:r>
            <a:r>
              <a:rPr lang="en-US" sz="900" b="1" dirty="0" smtClean="0"/>
              <a:t>1-Dev</a:t>
            </a:r>
            <a:r>
              <a:rPr lang="en-US" sz="900" dirty="0" smtClean="0"/>
              <a:t>, </a:t>
            </a:r>
            <a:r>
              <a:rPr lang="en-US" sz="900" b="1" dirty="0" smtClean="0"/>
              <a:t>2-Test</a:t>
            </a:r>
            <a:r>
              <a:rPr lang="en-US" sz="900" dirty="0" smtClean="0"/>
              <a:t>, and </a:t>
            </a:r>
            <a:r>
              <a:rPr lang="en-US" sz="900" b="1" dirty="0" smtClean="0"/>
              <a:t>3-Prod</a:t>
            </a:r>
            <a:r>
              <a:rPr lang="en-US" sz="900" dirty="0" smtClean="0"/>
              <a:t> spaces</a:t>
            </a:r>
          </a:p>
          <a:p>
            <a:pPr marL="228600" lvl="0" indent="-228600">
              <a:spcBef>
                <a:spcPts val="0"/>
              </a:spcBef>
              <a:buFont typeface="+mj-lt"/>
              <a:buAutoNum type="arabicPeriod"/>
            </a:pPr>
            <a:r>
              <a:rPr lang="en-US" sz="900" dirty="0" smtClean="0"/>
              <a:t>Use the “</a:t>
            </a:r>
            <a:r>
              <a:rPr lang="en-US" sz="900" i="1" dirty="0" smtClean="0"/>
              <a:t>Setup a Space</a:t>
            </a:r>
            <a:r>
              <a:rPr lang="en-US" sz="900" dirty="0" smtClean="0"/>
              <a:t>” instructions to create apps and services in all three spaces and import initialization data</a:t>
            </a:r>
          </a:p>
          <a:p>
            <a:pPr marL="228600" lvl="0" indent="-228600">
              <a:spcBef>
                <a:spcPts val="0"/>
              </a:spcBef>
              <a:buFont typeface="+mj-lt"/>
              <a:buAutoNum type="arabicPeriod"/>
            </a:pPr>
            <a:r>
              <a:rPr lang="en-US" sz="900" b="1" dirty="0" smtClean="0"/>
              <a:t>Delete</a:t>
            </a:r>
            <a:r>
              <a:rPr lang="en-US" sz="900" dirty="0" smtClean="0"/>
              <a:t> </a:t>
            </a:r>
            <a:r>
              <a:rPr lang="en-US" sz="900" u="sng" dirty="0" smtClean="0"/>
              <a:t>payments-service</a:t>
            </a:r>
            <a:r>
              <a:rPr lang="en-US" sz="900" dirty="0" smtClean="0"/>
              <a:t> app instance from the digital-arch </a:t>
            </a:r>
            <a:r>
              <a:rPr lang="en-US" sz="900" u="sng" dirty="0" smtClean="0"/>
              <a:t>1-Dev</a:t>
            </a:r>
            <a:r>
              <a:rPr lang="en-US" sz="900" dirty="0" smtClean="0"/>
              <a:t> space</a:t>
            </a:r>
          </a:p>
          <a:p>
            <a:pPr marL="228600" lvl="0" indent="-228600">
              <a:spcBef>
                <a:spcPts val="0"/>
              </a:spcBef>
              <a:buFont typeface="+mj-lt"/>
              <a:buAutoNum type="arabicPeriod"/>
            </a:pPr>
            <a:r>
              <a:rPr lang="en-US" sz="900" b="1" dirty="0" smtClean="0"/>
              <a:t>Delete</a:t>
            </a:r>
            <a:r>
              <a:rPr lang="en-US" sz="900" dirty="0" smtClean="0"/>
              <a:t> </a:t>
            </a:r>
            <a:r>
              <a:rPr lang="en-US" sz="900" u="sng" dirty="0" smtClean="0"/>
              <a:t>scale-gold</a:t>
            </a:r>
            <a:r>
              <a:rPr lang="en-US" sz="900" dirty="0" smtClean="0"/>
              <a:t> service, if there</a:t>
            </a:r>
          </a:p>
          <a:p>
            <a:pPr marL="228600" lvl="0" indent="-228600">
              <a:spcBef>
                <a:spcPts val="0"/>
              </a:spcBef>
              <a:buFont typeface="+mj-lt"/>
              <a:buAutoNum type="arabicPeriod"/>
            </a:pPr>
            <a:r>
              <a:rPr lang="en-US" sz="900" dirty="0" smtClean="0"/>
              <a:t>Open </a:t>
            </a:r>
            <a:r>
              <a:rPr lang="en-US" sz="900" b="1" dirty="0" smtClean="0"/>
              <a:t>App Manager</a:t>
            </a:r>
            <a:r>
              <a:rPr lang="en-US" sz="900" dirty="0" smtClean="0"/>
              <a:t> to the org </a:t>
            </a:r>
            <a:r>
              <a:rPr lang="en-US" sz="900" b="1" dirty="0" smtClean="0"/>
              <a:t>digital-arch</a:t>
            </a:r>
            <a:r>
              <a:rPr lang="en-US" sz="900" dirty="0" smtClean="0"/>
              <a:t> and space </a:t>
            </a:r>
            <a:r>
              <a:rPr lang="en-US" sz="900" b="1" dirty="0" smtClean="0"/>
              <a:t>4-Prod</a:t>
            </a:r>
            <a:endParaRPr lang="en-US" sz="900" dirty="0" smtClean="0"/>
          </a:p>
          <a:p>
            <a:pPr marL="228600" lvl="0" indent="-228600">
              <a:spcBef>
                <a:spcPts val="0"/>
              </a:spcBef>
              <a:buFont typeface="+mj-lt"/>
              <a:buAutoNum type="arabicPeriod"/>
            </a:pPr>
            <a:r>
              <a:rPr lang="en-US" sz="900" dirty="0" smtClean="0"/>
              <a:t>Start up the </a:t>
            </a:r>
            <a:r>
              <a:rPr lang="en-US" sz="900" b="1" dirty="0" smtClean="0"/>
              <a:t>payments app from the 4-Prod</a:t>
            </a:r>
            <a:r>
              <a:rPr lang="en-US" sz="900" dirty="0" smtClean="0"/>
              <a:t> space to demo app</a:t>
            </a:r>
          </a:p>
          <a:p>
            <a:pPr marL="228600" lvl="0" indent="-228600">
              <a:spcBef>
                <a:spcPts val="0"/>
              </a:spcBef>
              <a:buFont typeface="+mj-lt"/>
              <a:buAutoNum type="arabicPeriod"/>
            </a:pPr>
            <a:r>
              <a:rPr lang="en-US" sz="900" dirty="0" smtClean="0"/>
              <a:t>Open terminal window to “</a:t>
            </a:r>
            <a:r>
              <a:rPr lang="en-US" sz="900" b="1" dirty="0" err="1" smtClean="0"/>
              <a:t>cf</a:t>
            </a:r>
            <a:r>
              <a:rPr lang="en-US" sz="900" b="1" dirty="0" smtClean="0"/>
              <a:t> target –o digital-arch –s 1-Dev</a:t>
            </a:r>
            <a:r>
              <a:rPr lang="en-US" sz="900" dirty="0" smtClean="0"/>
              <a:t>”</a:t>
            </a:r>
          </a:p>
          <a:p>
            <a:pPr marL="228600" lvl="0" indent="-228600">
              <a:spcBef>
                <a:spcPts val="0"/>
              </a:spcBef>
              <a:buFont typeface="+mj-lt"/>
              <a:buAutoNum type="arabicPeriod"/>
            </a:pPr>
            <a:r>
              <a:rPr lang="en-US" sz="900" dirty="0" smtClean="0"/>
              <a:t>Open </a:t>
            </a:r>
            <a:r>
              <a:rPr lang="en-US" sz="900" b="1" dirty="0" smtClean="0"/>
              <a:t>STS to </a:t>
            </a:r>
            <a:r>
              <a:rPr lang="en-US" sz="900" b="1" dirty="0" err="1" smtClean="0"/>
              <a:t>api</a:t>
            </a:r>
            <a:r>
              <a:rPr lang="en-US" sz="900" b="1" dirty="0" smtClean="0"/>
              <a:t>-gateway</a:t>
            </a:r>
            <a:r>
              <a:rPr lang="en-US" sz="900" dirty="0" smtClean="0"/>
              <a:t> (payments) app and open </a:t>
            </a:r>
            <a:r>
              <a:rPr lang="en-US" sz="900" b="1" dirty="0" err="1" smtClean="0"/>
              <a:t>index.html</a:t>
            </a:r>
            <a:r>
              <a:rPr lang="en-US" sz="900" dirty="0" smtClean="0"/>
              <a:t> and </a:t>
            </a:r>
            <a:r>
              <a:rPr lang="en-US" sz="900" b="1" dirty="0" err="1" smtClean="0"/>
              <a:t>styles.css</a:t>
            </a:r>
            <a:endParaRPr lang="en-US" sz="900" dirty="0" smtClean="0"/>
          </a:p>
          <a:p>
            <a:pPr marL="228600" lvl="0" indent="-228600">
              <a:spcBef>
                <a:spcPts val="0"/>
              </a:spcBef>
              <a:buFont typeface="+mj-lt"/>
              <a:buAutoNum type="arabicPeriod"/>
            </a:pPr>
            <a:r>
              <a:rPr lang="en-US" sz="900" dirty="0" smtClean="0"/>
              <a:t>Ensure connection to Jenkins service is good. (</a:t>
            </a:r>
            <a:r>
              <a:rPr lang="en-US" sz="900" u="sng" dirty="0" smtClean="0">
                <a:hlinkClick r:id="rId3"/>
              </a:rPr>
              <a:t>https://cbusch.ci.cloudbees.com</a:t>
            </a:r>
            <a:r>
              <a:rPr lang="en-US" sz="900" dirty="0" smtClean="0"/>
              <a:t>)</a:t>
            </a:r>
          </a:p>
          <a:p>
            <a:pPr marL="228600" lvl="0" indent="-228600">
              <a:spcBef>
                <a:spcPts val="0"/>
              </a:spcBef>
              <a:buFont typeface="+mj-lt"/>
              <a:buAutoNum type="arabicPeriod"/>
            </a:pPr>
            <a:r>
              <a:rPr lang="en-US" sz="900" dirty="0" smtClean="0"/>
              <a:t>Open </a:t>
            </a:r>
            <a:r>
              <a:rPr lang="en-US" sz="900" u="sng" dirty="0" smtClean="0">
                <a:hlinkClick r:id="rId4"/>
              </a:rPr>
              <a:t>https://papertrailapp.com</a:t>
            </a:r>
            <a:r>
              <a:rPr lang="en-US" sz="900" dirty="0" smtClean="0"/>
              <a:t> </a:t>
            </a:r>
          </a:p>
          <a:p>
            <a:pPr lvl="0">
              <a:spcBef>
                <a:spcPts val="0"/>
              </a:spcBef>
            </a:pPr>
            <a:endParaRPr lang="en-US" sz="900" dirty="0" smtClean="0"/>
          </a:p>
          <a:p>
            <a:pPr>
              <a:spcBef>
                <a:spcPts val="0"/>
              </a:spcBef>
            </a:pPr>
            <a:r>
              <a:rPr lang="en-US" sz="900" b="1" u="sng" dirty="0" smtClean="0"/>
              <a:t>Setup a space</a:t>
            </a:r>
            <a:endParaRPr lang="en-US" sz="900" b="1" dirty="0" smtClean="0"/>
          </a:p>
          <a:p>
            <a:pPr marL="228600" lvl="0" indent="-228600">
              <a:spcBef>
                <a:spcPts val="0"/>
              </a:spcBef>
              <a:buFont typeface="+mj-lt"/>
              <a:buAutoNum type="arabicPeriod"/>
            </a:pPr>
            <a:r>
              <a:rPr lang="en-US" sz="900" dirty="0" smtClean="0"/>
              <a:t>In a terminal window, navigation to the </a:t>
            </a:r>
            <a:r>
              <a:rPr lang="en-US" sz="900" dirty="0" err="1" smtClean="0"/>
              <a:t>mc_source</a:t>
            </a:r>
            <a:r>
              <a:rPr lang="en-US" sz="900" dirty="0" smtClean="0"/>
              <a:t> home directory</a:t>
            </a:r>
          </a:p>
          <a:p>
            <a:pPr marL="228600" lvl="0" indent="-228600">
              <a:spcBef>
                <a:spcPts val="0"/>
              </a:spcBef>
              <a:buFont typeface="+mj-lt"/>
              <a:buAutoNum type="arabicPeriod"/>
            </a:pPr>
            <a:r>
              <a:rPr lang="en-US" sz="900" dirty="0" smtClean="0"/>
              <a:t>Connect to a CF instance org and space with Auto-scale, MySQL and RabbitMQ tiles</a:t>
            </a:r>
          </a:p>
          <a:p>
            <a:pPr marL="228600" lvl="0" indent="-228600">
              <a:spcBef>
                <a:spcPts val="0"/>
              </a:spcBef>
              <a:buFont typeface="+mj-lt"/>
              <a:buAutoNum type="arabicPeriod"/>
            </a:pPr>
            <a:r>
              <a:rPr lang="en-US" sz="900" dirty="0" smtClean="0"/>
              <a:t>Run one of the deployment scripts</a:t>
            </a:r>
          </a:p>
          <a:p>
            <a:pPr marL="514350" lvl="1" indent="-228600">
              <a:spcBef>
                <a:spcPts val="0"/>
              </a:spcBef>
              <a:buFont typeface="+mj-lt"/>
              <a:buAutoNum type="alphaLcPeriod"/>
            </a:pPr>
            <a:r>
              <a:rPr lang="en-US" sz="900" b="1" dirty="0" smtClean="0"/>
              <a:t>./deploy-</a:t>
            </a:r>
            <a:r>
              <a:rPr lang="en-US" sz="900" b="1" dirty="0" err="1" smtClean="0"/>
              <a:t>dev.sh</a:t>
            </a:r>
            <a:r>
              <a:rPr lang="en-US" sz="900" dirty="0" smtClean="0"/>
              <a:t> – route host names end with “-</a:t>
            </a:r>
            <a:r>
              <a:rPr lang="en-US" sz="900" dirty="0" err="1" smtClean="0"/>
              <a:t>dev</a:t>
            </a:r>
            <a:r>
              <a:rPr lang="en-US" sz="900" dirty="0" smtClean="0"/>
              <a:t>”</a:t>
            </a:r>
          </a:p>
          <a:p>
            <a:pPr marL="514350" lvl="1" indent="-228600">
              <a:spcBef>
                <a:spcPts val="0"/>
              </a:spcBef>
              <a:buFont typeface="+mj-lt"/>
              <a:buAutoNum type="alphaLcPeriod"/>
            </a:pPr>
            <a:r>
              <a:rPr lang="en-US" sz="900" b="1" dirty="0" smtClean="0"/>
              <a:t>./deploy-</a:t>
            </a:r>
            <a:r>
              <a:rPr lang="en-US" sz="900" b="1" dirty="0" err="1" smtClean="0"/>
              <a:t>test.sh</a:t>
            </a:r>
            <a:r>
              <a:rPr lang="en-US" sz="900" dirty="0" smtClean="0"/>
              <a:t> – route host names end with “-test”</a:t>
            </a:r>
          </a:p>
          <a:p>
            <a:pPr marL="514350" lvl="1" indent="-228600">
              <a:spcBef>
                <a:spcPts val="0"/>
              </a:spcBef>
              <a:buFont typeface="+mj-lt"/>
              <a:buAutoNum type="alphaLcPeriod"/>
            </a:pPr>
            <a:r>
              <a:rPr lang="en-US" sz="900" b="1" dirty="0" smtClean="0"/>
              <a:t>./deploy-</a:t>
            </a:r>
            <a:r>
              <a:rPr lang="en-US" sz="900" b="1" dirty="0" err="1" smtClean="0"/>
              <a:t>prod.sh</a:t>
            </a:r>
            <a:r>
              <a:rPr lang="en-US" sz="900" dirty="0" smtClean="0"/>
              <a:t> – route host names are the app names</a:t>
            </a:r>
          </a:p>
          <a:p>
            <a:pPr marL="228600" lvl="0" indent="-228600">
              <a:spcBef>
                <a:spcPts val="0"/>
              </a:spcBef>
              <a:buFont typeface="+mj-lt"/>
              <a:buAutoNum type="arabicPeriod"/>
            </a:pPr>
            <a:r>
              <a:rPr lang="en-US" sz="900" dirty="0" smtClean="0"/>
              <a:t>Apps consumer-messaging-server, payment-service and payment-history-service are bound to separate databases and need initialized</a:t>
            </a:r>
          </a:p>
          <a:p>
            <a:pPr marL="514350" lvl="1" indent="-228600">
              <a:spcBef>
                <a:spcPts val="0"/>
              </a:spcBef>
              <a:buFont typeface="+mj-lt"/>
              <a:buAutoNum type="alphaLcPeriod"/>
            </a:pPr>
            <a:r>
              <a:rPr lang="en-US" sz="900" b="1" dirty="0" smtClean="0"/>
              <a:t>consumer-messaging-server</a:t>
            </a:r>
            <a:endParaRPr lang="en-US" sz="900" dirty="0" smtClean="0"/>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-consumer app details view</a:t>
            </a:r>
          </a:p>
          <a:p>
            <a:pPr marL="749301" lvl="2" indent="-285750">
              <a:spcBef>
                <a:spcPts val="0"/>
              </a:spcBef>
              <a:buFont typeface="+mj-lt"/>
              <a:buAutoNum type="romanLcPeriod"/>
            </a:pPr>
            <a:r>
              <a:rPr lang="en-US" sz="900" dirty="0" smtClean="0"/>
              <a:t>use service credentials of bound MySQL service</a:t>
            </a:r>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-consumer app and use </a:t>
            </a:r>
            <a:r>
              <a:rPr lang="en-US" sz="900" dirty="0" err="1" smtClean="0"/>
              <a:t>creds</a:t>
            </a:r>
            <a:r>
              <a:rPr lang="en-US" sz="900" dirty="0" smtClean="0"/>
              <a:t> from bound service</a:t>
            </a:r>
          </a:p>
          <a:p>
            <a:pPr marL="749301" lvl="2" indent="-285750">
              <a:spcBef>
                <a:spcPts val="0"/>
              </a:spcBef>
              <a:buFont typeface="+mj-lt"/>
              <a:buAutoNum type="romanLcPeriod"/>
            </a:pPr>
            <a:r>
              <a:rPr lang="en-US" sz="900" dirty="0" smtClean="0"/>
              <a:t>click on the database “</a:t>
            </a:r>
            <a:r>
              <a:rPr lang="en-US" sz="900" b="1" dirty="0" err="1" smtClean="0"/>
              <a:t>cf_xxxx</a:t>
            </a:r>
            <a:r>
              <a:rPr lang="en-US" sz="900" dirty="0" smtClean="0"/>
              <a:t>” then click Import import the DDL from </a:t>
            </a:r>
            <a:r>
              <a:rPr lang="en-US" sz="900" dirty="0" err="1" smtClean="0"/>
              <a:t>ConsumerMessagingWS</a:t>
            </a:r>
            <a:r>
              <a:rPr lang="en-US" sz="900" dirty="0" smtClean="0"/>
              <a:t> </a:t>
            </a:r>
            <a:r>
              <a:rPr lang="en-US" sz="900" b="1" dirty="0" err="1" smtClean="0"/>
              <a:t>src</a:t>
            </a:r>
            <a:r>
              <a:rPr lang="en-US" sz="900" b="1" dirty="0" smtClean="0"/>
              <a:t>/main/resources/data/</a:t>
            </a:r>
            <a:r>
              <a:rPr lang="en-US" sz="900" b="1" dirty="0" err="1" smtClean="0"/>
              <a:t>ddl.sql</a:t>
            </a:r>
            <a:endParaRPr lang="en-US" sz="900" dirty="0" smtClean="0"/>
          </a:p>
          <a:p>
            <a:pPr marL="749301" lvl="2" indent="-285750">
              <a:spcBef>
                <a:spcPts val="0"/>
              </a:spcBef>
              <a:buFont typeface="+mj-lt"/>
              <a:buAutoNum type="romanLcPeriod"/>
            </a:pPr>
            <a:r>
              <a:rPr lang="en-US" sz="900" dirty="0" smtClean="0"/>
              <a:t>Click the </a:t>
            </a:r>
            <a:r>
              <a:rPr lang="en-US" sz="900" b="1" dirty="0" err="1" smtClean="0"/>
              <a:t>push_notif_config</a:t>
            </a:r>
            <a:r>
              <a:rPr lang="en-US" sz="900" dirty="0" smtClean="0"/>
              <a:t> table then the Query tab and past the contents of the </a:t>
            </a:r>
            <a:r>
              <a:rPr lang="en-US" sz="900" dirty="0" err="1" smtClean="0"/>
              <a:t>ConsumerMessagingWS</a:t>
            </a:r>
            <a:r>
              <a:rPr lang="en-US" sz="900" dirty="0" smtClean="0"/>
              <a:t> </a:t>
            </a:r>
            <a:r>
              <a:rPr lang="en-US" sz="900" b="1" dirty="0" err="1" smtClean="0"/>
              <a:t>src</a:t>
            </a:r>
            <a:r>
              <a:rPr lang="en-US" sz="900" b="1" dirty="0" smtClean="0"/>
              <a:t>/main/resources/data/</a:t>
            </a:r>
            <a:r>
              <a:rPr lang="en-US" sz="900" b="1" dirty="0" err="1" smtClean="0"/>
              <a:t>data.sql</a:t>
            </a:r>
            <a:r>
              <a:rPr lang="en-US" sz="900" dirty="0" smtClean="0"/>
              <a:t> into the field and click Go to import the data</a:t>
            </a:r>
          </a:p>
          <a:p>
            <a:pPr marL="514350" lvl="1" indent="-228600">
              <a:spcBef>
                <a:spcPts val="0"/>
              </a:spcBef>
              <a:buFont typeface="+mj-lt"/>
              <a:buAutoNum type="alphaLcPeriod"/>
            </a:pPr>
            <a:r>
              <a:rPr lang="en-US" sz="900" b="1" dirty="0" smtClean="0"/>
              <a:t>payment-history-service</a:t>
            </a:r>
            <a:endParaRPr lang="en-US" sz="900" dirty="0" smtClean="0"/>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-pay-</a:t>
            </a:r>
            <a:r>
              <a:rPr lang="en-US" sz="900" dirty="0" err="1" smtClean="0"/>
              <a:t>hist</a:t>
            </a:r>
            <a:r>
              <a:rPr lang="en-US" sz="900" dirty="0" smtClean="0"/>
              <a:t> app details view</a:t>
            </a:r>
          </a:p>
          <a:p>
            <a:pPr marL="749301" lvl="2" indent="-285750">
              <a:spcBef>
                <a:spcPts val="0"/>
              </a:spcBef>
              <a:buFont typeface="+mj-lt"/>
              <a:buAutoNum type="romanLcPeriod"/>
            </a:pPr>
            <a:r>
              <a:rPr lang="en-US" sz="900" dirty="0" smtClean="0"/>
              <a:t>use service credentials of bound MySQL service</a:t>
            </a:r>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-pay-</a:t>
            </a:r>
            <a:r>
              <a:rPr lang="en-US" sz="900" dirty="0" err="1" smtClean="0"/>
              <a:t>hist</a:t>
            </a:r>
            <a:r>
              <a:rPr lang="en-US" sz="900" dirty="0" smtClean="0"/>
              <a:t> app and use </a:t>
            </a:r>
            <a:r>
              <a:rPr lang="en-US" sz="900" dirty="0" err="1" smtClean="0"/>
              <a:t>creds</a:t>
            </a:r>
            <a:r>
              <a:rPr lang="en-US" sz="900" dirty="0" smtClean="0"/>
              <a:t> from bound service</a:t>
            </a:r>
          </a:p>
          <a:p>
            <a:pPr marL="749301" lvl="2" indent="-285750">
              <a:spcBef>
                <a:spcPts val="0"/>
              </a:spcBef>
              <a:buFont typeface="+mj-lt"/>
              <a:buAutoNum type="romanLcPeriod"/>
            </a:pPr>
            <a:r>
              <a:rPr lang="en-US" sz="900" dirty="0" smtClean="0"/>
              <a:t>click on the database “</a:t>
            </a:r>
            <a:r>
              <a:rPr lang="en-US" sz="900" b="1" dirty="0" err="1" smtClean="0"/>
              <a:t>cf_xxxx</a:t>
            </a:r>
            <a:r>
              <a:rPr lang="en-US" sz="900" dirty="0" smtClean="0"/>
              <a:t>” then click the </a:t>
            </a:r>
            <a:r>
              <a:rPr lang="en-US" sz="900" b="1" dirty="0" smtClean="0"/>
              <a:t>payment</a:t>
            </a:r>
            <a:r>
              <a:rPr lang="en-US" sz="900" dirty="0" smtClean="0"/>
              <a:t> table</a:t>
            </a:r>
          </a:p>
          <a:p>
            <a:pPr marL="749301" lvl="2" indent="-285750">
              <a:spcBef>
                <a:spcPts val="0"/>
              </a:spcBef>
              <a:buFont typeface="+mj-lt"/>
              <a:buAutoNum type="romanLcPeriod"/>
            </a:pPr>
            <a:r>
              <a:rPr lang="en-US" sz="900" dirty="0" smtClean="0"/>
              <a:t>click the Query tab and import the payment-history-service </a:t>
            </a:r>
            <a:r>
              <a:rPr lang="en-US" sz="900" b="1" dirty="0" err="1" smtClean="0"/>
              <a:t>src</a:t>
            </a:r>
            <a:r>
              <a:rPr lang="en-US" sz="900" b="1" dirty="0" smtClean="0"/>
              <a:t>/main/resources/</a:t>
            </a:r>
            <a:r>
              <a:rPr lang="en-US" sz="900" b="1" dirty="0" err="1" smtClean="0"/>
              <a:t>import.sql</a:t>
            </a:r>
            <a:r>
              <a:rPr lang="en-US" sz="900" dirty="0" smtClean="0"/>
              <a:t> and click Go to import the data</a:t>
            </a:r>
          </a:p>
          <a:p>
            <a:pPr marL="514350" lvl="1" indent="-228600">
              <a:spcBef>
                <a:spcPts val="0"/>
              </a:spcBef>
              <a:buFont typeface="+mj-lt"/>
              <a:buAutoNum type="alphaLcPeriod"/>
            </a:pPr>
            <a:r>
              <a:rPr lang="en-US" sz="900" b="1" dirty="0" smtClean="0"/>
              <a:t>payment-service</a:t>
            </a:r>
            <a:endParaRPr lang="en-US" sz="900" dirty="0" smtClean="0"/>
          </a:p>
          <a:p>
            <a:pPr marL="749301" lvl="2" indent="-285750">
              <a:spcBef>
                <a:spcPts val="0"/>
              </a:spcBef>
              <a:buFont typeface="+mj-lt"/>
              <a:buAutoNum type="romanLcPeriod"/>
            </a:pPr>
            <a:r>
              <a:rPr lang="en-US" sz="900" dirty="0" smtClean="0"/>
              <a:t>use the same instructions above for the payment-service so that it contains the same data as payment-history-service</a:t>
            </a:r>
          </a:p>
          <a:p>
            <a:pPr marL="228600" lvl="0" indent="-228600">
              <a:spcBef>
                <a:spcPts val="0"/>
              </a:spcBef>
              <a:buFont typeface="+mj-lt"/>
              <a:buAutoNum type="arabicPeriod"/>
            </a:pPr>
            <a:r>
              <a:rPr lang="en-US" sz="900" dirty="0" smtClean="0"/>
              <a:t>Create Jenkins “Payment app test project”</a:t>
            </a:r>
          </a:p>
          <a:p>
            <a:pPr marL="514350" lvl="1" indent="-228600">
              <a:spcBef>
                <a:spcPts val="0"/>
              </a:spcBef>
              <a:buFont typeface="+mj-lt"/>
              <a:buAutoNum type="alphaLcPeriod"/>
            </a:pPr>
            <a:r>
              <a:rPr lang="en-US" sz="900" dirty="0" smtClean="0"/>
              <a:t>Add a Post Action to call the production script if build successful</a:t>
            </a:r>
          </a:p>
          <a:p>
            <a:pPr marL="228600" indent="-228600">
              <a:spcBef>
                <a:spcPts val="0"/>
              </a:spcBef>
              <a:buFont typeface="+mj-lt"/>
              <a:buAutoNum type="arabicPeriod"/>
            </a:pPr>
            <a:r>
              <a:rPr lang="en-US" sz="900" dirty="0" smtClean="0"/>
              <a:t>Create Jenkins “Payment app prod project” </a:t>
            </a:r>
            <a:endParaRPr lang="en-US" sz="9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Feedback Loop</a:t>
            </a: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 Codebase</a:t>
            </a:r>
          </a:p>
          <a:p>
            <a:pPr>
              <a:spcBef>
                <a:spcPts val="0"/>
              </a:spcBef>
              <a:buNone/>
            </a:pPr>
            <a:r>
              <a:rPr lang="en-US" dirty="0" smtClean="0">
                <a:solidFill>
                  <a:schemeClr val="dk1"/>
                </a:solidFill>
              </a:rPr>
              <a:t>One codebase tracked in revision control, many deploys</a:t>
            </a:r>
          </a:p>
          <a:p>
            <a:pPr>
              <a:spcBef>
                <a:spcPts val="0"/>
              </a:spcBef>
              <a:buNone/>
            </a:pPr>
            <a:r>
              <a:rPr lang="en-US" dirty="0" smtClean="0">
                <a:solidFill>
                  <a:schemeClr val="dk1"/>
                </a:solidFill>
              </a:rPr>
              <a:t>II. Dependencies</a:t>
            </a:r>
          </a:p>
          <a:p>
            <a:pPr>
              <a:spcBef>
                <a:spcPts val="0"/>
              </a:spcBef>
              <a:buNone/>
            </a:pPr>
            <a:r>
              <a:rPr lang="en-US" dirty="0" smtClean="0">
                <a:solidFill>
                  <a:schemeClr val="dk1"/>
                </a:solidFill>
              </a:rPr>
              <a:t>Explicitly declare and isolate dependencies (</a:t>
            </a:r>
            <a:r>
              <a:rPr lang="en-US" dirty="0" err="1" smtClean="0">
                <a:solidFill>
                  <a:schemeClr val="dk1"/>
                </a:solidFill>
              </a:rPr>
              <a:t>mvn</a:t>
            </a:r>
            <a:r>
              <a:rPr lang="en-US" dirty="0" smtClean="0">
                <a:solidFill>
                  <a:schemeClr val="dk1"/>
                </a:solidFill>
              </a:rPr>
              <a:t>, etc.).</a:t>
            </a:r>
            <a:r>
              <a:rPr lang="en-US" baseline="0" dirty="0" smtClean="0">
                <a:solidFill>
                  <a:schemeClr val="dk1"/>
                </a:solidFill>
              </a:rPr>
              <a:t> Don’t expect servers to have them</a:t>
            </a:r>
            <a:endParaRPr lang="en-US" dirty="0" smtClean="0">
              <a:solidFill>
                <a:schemeClr val="dk1"/>
              </a:solidFill>
            </a:endParaRPr>
          </a:p>
          <a:p>
            <a:pPr>
              <a:spcBef>
                <a:spcPts val="0"/>
              </a:spcBef>
              <a:buNone/>
            </a:pPr>
            <a:r>
              <a:rPr lang="en-US" dirty="0" smtClean="0">
                <a:solidFill>
                  <a:schemeClr val="dk1"/>
                </a:solidFill>
              </a:rPr>
              <a:t>III. </a:t>
            </a:r>
            <a:r>
              <a:rPr lang="en-US" dirty="0" err="1" smtClean="0">
                <a:solidFill>
                  <a:schemeClr val="dk1"/>
                </a:solidFill>
              </a:rPr>
              <a:t>Config</a:t>
            </a:r>
            <a:endParaRPr lang="en-US" dirty="0" smtClean="0">
              <a:solidFill>
                <a:schemeClr val="dk1"/>
              </a:solidFill>
            </a:endParaRPr>
          </a:p>
          <a:p>
            <a:pPr>
              <a:spcBef>
                <a:spcPts val="0"/>
              </a:spcBef>
              <a:buNone/>
            </a:pPr>
            <a:r>
              <a:rPr lang="en-US" dirty="0" smtClean="0">
                <a:solidFill>
                  <a:schemeClr val="dk1"/>
                </a:solidFill>
              </a:rPr>
              <a:t>Store </a:t>
            </a:r>
            <a:r>
              <a:rPr lang="en-US" dirty="0" err="1" smtClean="0">
                <a:solidFill>
                  <a:schemeClr val="dk1"/>
                </a:solidFill>
              </a:rPr>
              <a:t>config</a:t>
            </a:r>
            <a:r>
              <a:rPr lang="en-US" dirty="0" smtClean="0">
                <a:solidFill>
                  <a:schemeClr val="dk1"/>
                </a:solidFill>
              </a:rPr>
              <a:t> in the environment. Could you open-source the project w/o revealing secrets?</a:t>
            </a:r>
          </a:p>
          <a:p>
            <a:pPr>
              <a:spcBef>
                <a:spcPts val="0"/>
              </a:spcBef>
              <a:buNone/>
            </a:pPr>
            <a:r>
              <a:rPr lang="en-US" dirty="0" smtClean="0">
                <a:solidFill>
                  <a:schemeClr val="dk1"/>
                </a:solidFill>
              </a:rPr>
              <a:t>IV. Backing services</a:t>
            </a:r>
          </a:p>
          <a:p>
            <a:pPr>
              <a:spcBef>
                <a:spcPts val="0"/>
              </a:spcBef>
              <a:buNone/>
            </a:pPr>
            <a:r>
              <a:rPr lang="en-US" dirty="0" smtClean="0">
                <a:solidFill>
                  <a:schemeClr val="dk1"/>
                </a:solidFill>
              </a:rPr>
              <a:t>Treat backing services as attached resources. A deploy of the twelve-factor app should be able to swap out a local MySQL database with one managed by a third party (such as Amazon RDS) without any changes to the app’s code</a:t>
            </a:r>
          </a:p>
          <a:p>
            <a:pPr>
              <a:spcBef>
                <a:spcPts val="0"/>
              </a:spcBef>
              <a:buNone/>
            </a:pPr>
            <a:r>
              <a:rPr lang="en-US" dirty="0" smtClean="0">
                <a:solidFill>
                  <a:schemeClr val="dk1"/>
                </a:solidFill>
              </a:rPr>
              <a:t>V. Build, release, run</a:t>
            </a:r>
          </a:p>
          <a:p>
            <a:pPr>
              <a:spcBef>
                <a:spcPts val="0"/>
              </a:spcBef>
              <a:buNone/>
            </a:pPr>
            <a:r>
              <a:rPr lang="en-US" dirty="0" smtClean="0">
                <a:solidFill>
                  <a:schemeClr val="dk1"/>
                </a:solidFill>
              </a:rPr>
              <a:t>Strictly separate build and run stages. Binary</a:t>
            </a:r>
            <a:r>
              <a:rPr lang="en-US" baseline="0" dirty="0" smtClean="0">
                <a:solidFill>
                  <a:schemeClr val="dk1"/>
                </a:solidFill>
              </a:rPr>
              <a:t> Integrity</a:t>
            </a:r>
            <a:endParaRPr lang="en-US" dirty="0" smtClean="0">
              <a:solidFill>
                <a:schemeClr val="dk1"/>
              </a:solidFill>
            </a:endParaRPr>
          </a:p>
          <a:p>
            <a:pPr>
              <a:spcBef>
                <a:spcPts val="0"/>
              </a:spcBef>
              <a:buNone/>
            </a:pPr>
            <a:r>
              <a:rPr lang="en-US" dirty="0" smtClean="0">
                <a:solidFill>
                  <a:schemeClr val="dk1"/>
                </a:solidFill>
              </a:rPr>
              <a:t>VI. Processes</a:t>
            </a:r>
          </a:p>
          <a:p>
            <a:pPr>
              <a:spcBef>
                <a:spcPts val="0"/>
              </a:spcBef>
              <a:buNone/>
            </a:pPr>
            <a:r>
              <a:rPr lang="en-US" dirty="0" smtClean="0">
                <a:solidFill>
                  <a:schemeClr val="dk1"/>
                </a:solidFill>
              </a:rPr>
              <a:t>Execute the app as one or more stateless processes</a:t>
            </a:r>
          </a:p>
          <a:p>
            <a:pPr>
              <a:spcBef>
                <a:spcPts val="0"/>
              </a:spcBef>
              <a:buNone/>
            </a:pPr>
            <a:r>
              <a:rPr lang="en-US" dirty="0" smtClean="0">
                <a:solidFill>
                  <a:schemeClr val="dk1"/>
                </a:solidFill>
              </a:rPr>
              <a:t>VII. Port binding</a:t>
            </a:r>
          </a:p>
          <a:p>
            <a:pPr>
              <a:spcBef>
                <a:spcPts val="0"/>
              </a:spcBef>
              <a:buNone/>
            </a:pPr>
            <a:r>
              <a:rPr lang="en-US" dirty="0" smtClean="0">
                <a:solidFill>
                  <a:schemeClr val="dk1"/>
                </a:solidFill>
              </a:rPr>
              <a:t>Export services via port binding. Routing</a:t>
            </a:r>
            <a:r>
              <a:rPr lang="en-US" baseline="0" dirty="0" smtClean="0">
                <a:solidFill>
                  <a:schemeClr val="dk1"/>
                </a:solidFill>
              </a:rPr>
              <a:t> layer takes care of routes -&gt; ports</a:t>
            </a:r>
            <a:endParaRPr lang="en-US" dirty="0" smtClean="0">
              <a:solidFill>
                <a:schemeClr val="dk1"/>
              </a:solidFill>
            </a:endParaRPr>
          </a:p>
          <a:p>
            <a:pPr>
              <a:spcBef>
                <a:spcPts val="0"/>
              </a:spcBef>
              <a:buNone/>
            </a:pPr>
            <a:r>
              <a:rPr lang="en-US" dirty="0" smtClean="0">
                <a:solidFill>
                  <a:schemeClr val="dk1"/>
                </a:solidFill>
              </a:rPr>
              <a:t>VIII. Concurrency</a:t>
            </a:r>
          </a:p>
          <a:p>
            <a:pPr>
              <a:spcBef>
                <a:spcPts val="0"/>
              </a:spcBef>
              <a:buNone/>
            </a:pPr>
            <a:r>
              <a:rPr lang="en-US" dirty="0" smtClean="0">
                <a:solidFill>
                  <a:schemeClr val="dk1"/>
                </a:solidFill>
              </a:rPr>
              <a:t>Scale out via the process model</a:t>
            </a:r>
          </a:p>
          <a:p>
            <a:pPr>
              <a:spcBef>
                <a:spcPts val="0"/>
              </a:spcBef>
              <a:buNone/>
            </a:pPr>
            <a:r>
              <a:rPr lang="en-US" dirty="0" smtClean="0">
                <a:solidFill>
                  <a:schemeClr val="dk1"/>
                </a:solidFill>
              </a:rPr>
              <a:t>IX. Disposability</a:t>
            </a:r>
          </a:p>
          <a:p>
            <a:pPr>
              <a:spcBef>
                <a:spcPts val="0"/>
              </a:spcBef>
              <a:buNone/>
            </a:pPr>
            <a:r>
              <a:rPr lang="en-US" dirty="0" smtClean="0">
                <a:solidFill>
                  <a:schemeClr val="dk1"/>
                </a:solidFill>
              </a:rPr>
              <a:t>Maximize robustness with fast startup and graceful shutdown</a:t>
            </a:r>
          </a:p>
          <a:p>
            <a:pPr>
              <a:spcBef>
                <a:spcPts val="0"/>
              </a:spcBef>
              <a:buNone/>
            </a:pPr>
            <a:r>
              <a:rPr lang="en-US" dirty="0" smtClean="0">
                <a:solidFill>
                  <a:schemeClr val="dk1"/>
                </a:solidFill>
              </a:rPr>
              <a:t>X. </a:t>
            </a:r>
            <a:r>
              <a:rPr lang="en-US" dirty="0" err="1" smtClean="0">
                <a:solidFill>
                  <a:schemeClr val="dk1"/>
                </a:solidFill>
              </a:rPr>
              <a:t>Dev</a:t>
            </a:r>
            <a:r>
              <a:rPr lang="en-US" dirty="0" smtClean="0">
                <a:solidFill>
                  <a:schemeClr val="dk1"/>
                </a:solidFill>
              </a:rPr>
              <a:t>/prod parity</a:t>
            </a:r>
          </a:p>
          <a:p>
            <a:pPr>
              <a:spcBef>
                <a:spcPts val="0"/>
              </a:spcBef>
              <a:buNone/>
            </a:pPr>
            <a:r>
              <a:rPr lang="en-US" dirty="0" smtClean="0">
                <a:solidFill>
                  <a:schemeClr val="dk1"/>
                </a:solidFill>
              </a:rPr>
              <a:t>Keep development, staging, and production as similar as possible</a:t>
            </a:r>
          </a:p>
          <a:p>
            <a:pPr>
              <a:spcBef>
                <a:spcPts val="0"/>
              </a:spcBef>
              <a:buNone/>
            </a:pPr>
            <a:r>
              <a:rPr lang="en-US" dirty="0" smtClean="0">
                <a:solidFill>
                  <a:schemeClr val="dk1"/>
                </a:solidFill>
              </a:rPr>
              <a:t>XI. Logs</a:t>
            </a:r>
          </a:p>
          <a:p>
            <a:pPr>
              <a:spcBef>
                <a:spcPts val="0"/>
              </a:spcBef>
              <a:buNone/>
            </a:pPr>
            <a:r>
              <a:rPr lang="en-US" dirty="0" smtClean="0">
                <a:solidFill>
                  <a:schemeClr val="dk1"/>
                </a:solidFill>
              </a:rPr>
              <a:t>Treat logs as event streams</a:t>
            </a:r>
          </a:p>
          <a:p>
            <a:pPr>
              <a:spcBef>
                <a:spcPts val="0"/>
              </a:spcBef>
              <a:buNone/>
            </a:pPr>
            <a:r>
              <a:rPr lang="en-US" dirty="0" smtClean="0">
                <a:solidFill>
                  <a:schemeClr val="dk1"/>
                </a:solidFill>
              </a:rPr>
              <a:t>XII. Admin processes</a:t>
            </a:r>
          </a:p>
          <a:p>
            <a:pPr>
              <a:spcBef>
                <a:spcPts val="0"/>
              </a:spcBef>
              <a:buNone/>
            </a:pPr>
            <a:r>
              <a:rPr lang="en-US" dirty="0" smtClean="0">
                <a:solidFill>
                  <a:schemeClr val="dk1"/>
                </a:solidFill>
              </a:rPr>
              <a:t>Run admin/management tasks as one-off processes</a:t>
            </a: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dirty="0"/>
              <a:t>REST and message-driven services</a:t>
            </a:r>
          </a:p>
          <a:p>
            <a:pPr marL="220558" indent="-220558">
              <a:buSzPct val="100000"/>
              <a:buChar char="*"/>
              <a:defRPr sz="1800"/>
            </a:pPr>
            <a:r>
              <a:rPr sz="2200" dirty="0"/>
              <a:t>Polyglot persistence, services encapsulate data store semantics</a:t>
            </a:r>
          </a:p>
          <a:p>
            <a:pPr marL="220558" indent="-220558">
              <a:buSzPct val="100000"/>
              <a:buChar char="*"/>
              <a:defRPr sz="1800"/>
            </a:pPr>
            <a:r>
              <a:rPr sz="2200" dirty="0"/>
              <a:t>Diversity of clients acknowledged</a:t>
            </a:r>
          </a:p>
          <a:p>
            <a:pPr marL="220558" indent="-220558">
              <a:buSzPct val="100000"/>
              <a:buChar char="*"/>
              <a:defRPr sz="1800"/>
            </a:pPr>
            <a:r>
              <a:rPr sz="2200" dirty="0"/>
              <a:t>API Gateway for service aggregation, </a:t>
            </a:r>
            <a:r>
              <a:rPr sz="2200" dirty="0" smtClean="0"/>
              <a:t>reduce</a:t>
            </a:r>
            <a:r>
              <a:rPr lang="en-US" sz="2200" dirty="0" smtClean="0"/>
              <a:t>d</a:t>
            </a:r>
            <a:r>
              <a:rPr sz="2200" dirty="0" smtClean="0"/>
              <a:t> </a:t>
            </a:r>
            <a:r>
              <a:rPr sz="2200" dirty="0"/>
              <a:t>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Features can be added, removed, &amp; changed independently,</a:t>
            </a:r>
            <a:r>
              <a:rPr lang="en-US" baseline="0" dirty="0" smtClean="0"/>
              <a:t> because they’re deployed independently.</a:t>
            </a:r>
          </a:p>
          <a:p>
            <a:r>
              <a:rPr lang="en-US" baseline="0" dirty="0" smtClean="0"/>
              <a:t>Service outages do not affect entire site/app.</a:t>
            </a:r>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a:t>
            </a:r>
            <a:r>
              <a:rPr lang="en-US" dirty="0" err="1" smtClean="0"/>
              <a:t>SpringCCloudServices</a:t>
            </a:r>
            <a:r>
              <a:rPr lang="en-US" dirty="0" smtClean="0"/>
              <a:t> </a:t>
            </a:r>
            <a:r>
              <a:rPr lang="en-US" dirty="0" smtClean="0"/>
              <a:t>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dirty="0" smtClean="0"/>
              <a:t>http://www.wired.com/wp-content/uploads/2014/06/</a:t>
            </a:r>
            <a:r>
              <a:rPr lang="en-US" dirty="0" err="1" smtClean="0"/>
              <a:t>google-cloud.jpg</a:t>
            </a:r>
            <a:endParaRPr lang="en-US" dirty="0" smtClean="0"/>
          </a:p>
          <a:p>
            <a:endParaRPr lang="en-US" dirty="0" smtClean="0"/>
          </a:p>
          <a:p>
            <a:r>
              <a:rPr lang="en-US" dirty="0" smtClean="0"/>
              <a:t>This is stuff we have tiles for</a:t>
            </a:r>
          </a:p>
          <a:p>
            <a:pPr defTabSz="923087">
              <a:spcBef>
                <a:spcPts val="1211"/>
              </a:spcBef>
              <a:defRPr/>
            </a:pPr>
            <a:r>
              <a:rPr lang="en-US" baseline="0" dirty="0" smtClean="0"/>
              <a:t>Ribbon and </a:t>
            </a:r>
            <a:r>
              <a:rPr lang="en-US" baseline="0" dirty="0" err="1" smtClean="0"/>
              <a:t>Hystrix</a:t>
            </a:r>
            <a:r>
              <a:rPr lang="en-US" baseline="0" dirty="0" smtClean="0"/>
              <a:t> are really client libraries – hence no tile.    </a:t>
            </a:r>
          </a:p>
          <a:p>
            <a:endParaRPr lang="en-US" dirty="0" smtClean="0"/>
          </a:p>
          <a:p>
            <a:endParaRPr lang="en-US" dirty="0" smtClean="0"/>
          </a:p>
          <a:p>
            <a:r>
              <a:rPr lang="en-US" dirty="0" smtClean="0"/>
              <a:t>This is what’s in</a:t>
            </a:r>
            <a:r>
              <a:rPr lang="en-US" baseline="0" dirty="0" smtClean="0"/>
              <a:t> the box for 1.0 – </a:t>
            </a:r>
          </a:p>
          <a:p>
            <a:r>
              <a:rPr lang="en-US" baseline="0" dirty="0" smtClean="0"/>
              <a:t>Service Registry:  Eureka (not any others, need something that “just works” for </a:t>
            </a:r>
            <a:r>
              <a:rPr lang="en-US" baseline="0" dirty="0" err="1" smtClean="0"/>
              <a:t>devs</a:t>
            </a:r>
            <a:endParaRPr lang="en-US" baseline="0" dirty="0" smtClean="0"/>
          </a:p>
          <a:p>
            <a:r>
              <a:rPr lang="en-US" baseline="0" dirty="0" smtClean="0"/>
              <a:t>Config Server – can use SVN, </a:t>
            </a:r>
            <a:r>
              <a:rPr lang="en-US" baseline="0" dirty="0" err="1" smtClean="0"/>
              <a:t>Git</a:t>
            </a:r>
            <a:endParaRPr lang="en-US" baseline="0" dirty="0" smtClean="0"/>
          </a:p>
          <a:p>
            <a:r>
              <a:rPr lang="en-US" baseline="0" dirty="0" smtClean="0"/>
              <a:t>Circuit Breaker – </a:t>
            </a:r>
            <a:r>
              <a:rPr lang="en-US" baseline="0" dirty="0" err="1" smtClean="0"/>
              <a:t>Hystrix</a:t>
            </a:r>
            <a:r>
              <a:rPr lang="en-US" baseline="0" dirty="0" smtClean="0"/>
              <a:t> Dashboard + turbine.  </a:t>
            </a:r>
            <a:endParaRPr lang="en-US" dirty="0" smtClean="0"/>
          </a:p>
        </p:txBody>
      </p:sp>
    </p:spTree>
    <p:extLst>
      <p:ext uri="{BB962C8B-B14F-4D97-AF65-F5344CB8AC3E}">
        <p14:creationId xmlns:p14="http://schemas.microsoft.com/office/powerpoint/2010/main" val="32496647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platform,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Config</a:t>
            </a:r>
            <a:r>
              <a:rPr lang="en-US" baseline="0" dirty="0" smtClean="0"/>
              <a:t> Server</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err="1" smtClean="0">
                <a:solidFill>
                  <a:srgbClr val="4D4D4D"/>
                </a:solidFill>
                <a:uFill>
                  <a:solidFill>
                    <a:srgbClr val="4D4D4D"/>
                  </a:solidFill>
                </a:uFill>
              </a:rPr>
              <a:t>Git</a:t>
            </a:r>
            <a:r>
              <a:rPr lang="en-US" sz="1800" dirty="0" smtClean="0">
                <a:solidFill>
                  <a:srgbClr val="4D4D4D"/>
                </a:solidFill>
                <a:uFill>
                  <a:solidFill>
                    <a:srgbClr val="4D4D4D"/>
                  </a:solidFill>
                </a:uFill>
              </a:rPr>
              <a:t> URL for Config Repo provided via Service Dashboard (post-provisioning)</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smtClean="0">
                <a:solidFill>
                  <a:srgbClr val="FFFFFF"/>
                </a:solidFill>
                <a:uFill>
                  <a:solidFill>
                    <a:srgbClr val="4D4D4D"/>
                  </a:solidFill>
                </a:uFill>
              </a:rPr>
              <a:t>Single tenant, scoped to CF space</a:t>
            </a:r>
            <a:r>
              <a:rPr lang="en-US" sz="1800" baseline="0" dirty="0" smtClean="0">
                <a:solidFill>
                  <a:srgbClr val="FFFFFF"/>
                </a:solidFill>
                <a:uFill>
                  <a:solidFill>
                    <a:srgbClr val="4D4D4D"/>
                  </a:solidFill>
                </a:uFill>
              </a:rPr>
              <a:t> </a:t>
            </a:r>
            <a:r>
              <a:rPr lang="en-US" sz="1100" dirty="0" smtClean="0">
                <a:solidFill>
                  <a:srgbClr val="FFFFFF"/>
                </a:solidFill>
                <a:uFill>
                  <a:solidFill>
                    <a:srgbClr val="4D4D4D"/>
                  </a:solidFill>
                </a:uFill>
              </a:rPr>
              <a:t>(nothing prevents shared </a:t>
            </a:r>
            <a:r>
              <a:rPr lang="en-US" sz="1100" dirty="0" err="1" smtClean="0">
                <a:solidFill>
                  <a:srgbClr val="FFFFFF"/>
                </a:solidFill>
                <a:uFill>
                  <a:solidFill>
                    <a:srgbClr val="4D4D4D"/>
                  </a:solidFill>
                </a:uFill>
              </a:rPr>
              <a:t>Git</a:t>
            </a:r>
            <a:r>
              <a:rPr lang="en-US" sz="1100" dirty="0" smtClean="0">
                <a:solidFill>
                  <a:srgbClr val="FFFFFF"/>
                </a:solidFill>
                <a:uFill>
                  <a:solidFill>
                    <a:srgbClr val="4D4D4D"/>
                  </a:solidFill>
                </a:uFill>
              </a:rPr>
              <a:t> repo)</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endParaRPr lang="en-US" dirty="0" smtClean="0"/>
          </a:p>
          <a:p>
            <a:r>
              <a:rPr lang="en-US" dirty="0" smtClean="0"/>
              <a:t>Service Registry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100" dirty="0" smtClean="0">
              <a:solidFill>
                <a:srgbClr val="FFFFFF"/>
              </a:solidFill>
              <a:uFill>
                <a:solidFill>
                  <a:srgbClr val="4D4D4D"/>
                </a:solidFill>
              </a:uFill>
            </a:endParaRPr>
          </a:p>
          <a:p>
            <a:endParaRPr lang="en-US" dirty="0" smtClean="0"/>
          </a:p>
          <a:p>
            <a:pPr marL="171450" indent="-171450">
              <a:buFont typeface="Arial"/>
              <a:buChar char="•"/>
            </a:pPr>
            <a:endParaRPr lang="en-US" dirty="0"/>
          </a:p>
        </p:txBody>
      </p:sp>
    </p:spTree>
    <p:extLst>
      <p:ext uri="{BB962C8B-B14F-4D97-AF65-F5344CB8AC3E}">
        <p14:creationId xmlns:p14="http://schemas.microsoft.com/office/powerpoint/2010/main" val="546976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295170" y="2972430"/>
            <a:ext cx="6267600" cy="5793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100" b="0" i="0" u="none" strike="noStrike" cap="none">
                <a:solidFill>
                  <a:schemeClr val="dk1"/>
                </a:solidFill>
                <a:latin typeface="Verdana"/>
                <a:ea typeface="Verdana"/>
                <a:cs typeface="Verdana"/>
                <a:sym typeface="Verdana"/>
              </a:rPr>
              <a:t>PCF is the 1st and only cloud native vendor available today</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32" name="Shape 4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32</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43" name="Shape 4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33</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At Pivotal,</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we really see these trends as manifestations and facets of</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same thing</a:t>
            </a:r>
            <a:r>
              <a:rPr lang="en-US" sz="1100" kern="1200" baseline="0" dirty="0" smtClean="0">
                <a:solidFill>
                  <a:schemeClr val="tx1"/>
                </a:solidFill>
                <a:latin typeface="+mn-lt"/>
                <a:ea typeface="+mn-ea"/>
                <a:cs typeface="+mn-cs"/>
              </a:rPr>
              <a:t> – that we call CLOUD NATIVE.</a:t>
            </a: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CLOUD NATIVE is the coming together of tools, frameworks and building modern software on a cloud infrastructure</a:t>
            </a:r>
            <a:endParaRPr lang="en-US" dirty="0" smtClean="0"/>
          </a:p>
          <a:p>
            <a:endParaRPr lang="en-US" dirty="0"/>
          </a:p>
        </p:txBody>
      </p:sp>
    </p:spTree>
    <p:extLst>
      <p:ext uri="{BB962C8B-B14F-4D97-AF65-F5344CB8AC3E}">
        <p14:creationId xmlns:p14="http://schemas.microsoft.com/office/powerpoint/2010/main" val="336564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3">
              <a:buFont typeface="Wingdings" charset="2"/>
              <a:buChar char="§"/>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943743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1297632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0889311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2181356417"/>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3354303305"/>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158777363"/>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1635391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3469953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27777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2908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3072552097"/>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836063991"/>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44241043"/>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02456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0802600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2181047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844223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theme" Target="../theme/theme3.xml"/><Relationship Id="rId9" Type="http://schemas.openxmlformats.org/officeDocument/2006/relationships/image" Target="../media/image6.png"/><Relationship Id="rId1" Type="http://schemas.openxmlformats.org/officeDocument/2006/relationships/slideLayout" Target="../slideLayouts/slideLayout29.xml"/><Relationship Id="rId2"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theme" Target="../theme/theme4.xml"/><Relationship Id="rId9" Type="http://schemas.openxmlformats.org/officeDocument/2006/relationships/image" Target="../media/image6.png"/><Relationship Id="rId1" Type="http://schemas.openxmlformats.org/officeDocument/2006/relationships/slideLayout" Target="../slideLayouts/slideLayout36.xml"/><Relationship Id="rId2"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1" r:id="rId10"/>
    <p:sldLayoutId id="2147483662" r:id="rId11"/>
    <p:sldLayoutId id="2147483681" r:id="rId12"/>
    <p:sldLayoutId id="2147483682" r:id="rId13"/>
    <p:sldLayoutId id="2147483701"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70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41154620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8" r:id="rId4"/>
    <p:sldLayoutId id="2147483689" r:id="rId5"/>
    <p:sldLayoutId id="2147483690" r:id="rId6"/>
    <p:sldLayoutId id="214748369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46559457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7" r:id="rId4"/>
    <p:sldLayoutId id="2147483698" r:id="rId5"/>
    <p:sldLayoutId id="2147483699" r:id="rId6"/>
    <p:sldLayoutId id="2147483700"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9.png"/><Relationship Id="rId5" Type="http://schemas.openxmlformats.org/officeDocument/2006/relationships/image" Target="../media/image55.png"/><Relationship Id="rId1" Type="http://schemas.openxmlformats.org/officeDocument/2006/relationships/slideLayout" Target="../slideLayouts/slideLayout2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9.png"/><Relationship Id="rId5" Type="http://schemas.openxmlformats.org/officeDocument/2006/relationships/image" Target="../media/image55.png"/><Relationship Id="rId1" Type="http://schemas.openxmlformats.org/officeDocument/2006/relationships/slideLayout" Target="../slideLayouts/slideLayout28.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t="9350" b="9348"/>
          <a:stretch/>
        </p:blipFill>
        <p:spPr>
          <a:xfrm>
            <a:off x="0" y="0"/>
            <a:ext cx="9144000" cy="5143499"/>
          </a:xfrm>
          <a:prstGeom prst="rect">
            <a:avLst/>
          </a:prstGeom>
          <a:noFill/>
          <a:ln>
            <a:noFill/>
          </a:ln>
        </p:spPr>
      </p:pic>
      <p:sp>
        <p:nvSpPr>
          <p:cNvPr id="206" name="Shape 206"/>
          <p:cNvSpPr/>
          <p:nvPr/>
        </p:nvSpPr>
        <p:spPr>
          <a:xfrm>
            <a:off x="0" y="0"/>
            <a:ext cx="9144000" cy="5143499"/>
          </a:xfrm>
          <a:prstGeom prst="rect">
            <a:avLst/>
          </a:prstGeom>
          <a:solidFill>
            <a:srgbClr val="182730">
              <a:alpha val="7647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pic>
        <p:nvPicPr>
          <p:cNvPr id="207" name="Shape 207"/>
          <p:cNvPicPr preferRelativeResize="0"/>
          <p:nvPr/>
        </p:nvPicPr>
        <p:blipFill rotWithShape="1">
          <a:blip r:embed="rId4">
            <a:alphaModFix/>
          </a:blip>
          <a:srcRect/>
          <a:stretch/>
        </p:blipFill>
        <p:spPr>
          <a:xfrm>
            <a:off x="753110" y="978441"/>
            <a:ext cx="1368552" cy="336279"/>
          </a:xfrm>
          <a:prstGeom prst="rect">
            <a:avLst/>
          </a:prstGeom>
          <a:noFill/>
          <a:ln>
            <a:noFill/>
          </a:ln>
        </p:spPr>
      </p:pic>
      <p:sp>
        <p:nvSpPr>
          <p:cNvPr id="208" name="Shape 208"/>
          <p:cNvSpPr txBox="1"/>
          <p:nvPr/>
        </p:nvSpPr>
        <p:spPr>
          <a:xfrm>
            <a:off x="623454" y="1898424"/>
            <a:ext cx="7897089" cy="1384995"/>
          </a:xfrm>
          <a:prstGeom prst="rect">
            <a:avLst/>
          </a:prstGeom>
          <a:noFill/>
          <a:ln>
            <a:noFill/>
          </a:ln>
        </p:spPr>
        <p:txBody>
          <a:bodyPr lIns="91425" tIns="45700" rIns="91425" bIns="45700" anchor="t" anchorCtr="0">
            <a:noAutofit/>
          </a:bodyPr>
          <a:lstStyle/>
          <a:p>
            <a:pPr lvl="0">
              <a:buClr>
                <a:schemeClr val="accent2"/>
              </a:buClr>
              <a:buSzPct val="25000"/>
            </a:pPr>
            <a:r>
              <a:rPr lang="en-US" sz="4800" dirty="0">
                <a:solidFill>
                  <a:srgbClr val="2C95DD"/>
                </a:solidFill>
              </a:rPr>
              <a:t>Cloud Native Architectures and </a:t>
            </a:r>
            <a:r>
              <a:rPr lang="en-US" sz="4800" dirty="0" smtClean="0">
                <a:solidFill>
                  <a:srgbClr val="2C95DD"/>
                </a:solidFill>
              </a:rPr>
              <a:t>Frameworks</a:t>
            </a:r>
            <a:endParaRPr lang="en-US" sz="4800" dirty="0">
              <a:solidFill>
                <a:srgbClr val="2C95DD"/>
              </a:solidFill>
            </a:endParaRPr>
          </a:p>
        </p:txBody>
      </p:sp>
      <p:sp>
        <p:nvSpPr>
          <p:cNvPr id="209" name="Shape 209"/>
          <p:cNvSpPr txBox="1"/>
          <p:nvPr/>
        </p:nvSpPr>
        <p:spPr>
          <a:xfrm>
            <a:off x="623455" y="4221225"/>
            <a:ext cx="7897088" cy="43993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2400" i="0" u="none" strike="noStrike" cap="none" dirty="0" smtClean="0">
                <a:solidFill>
                  <a:schemeClr val="lt1"/>
                </a:solidFill>
                <a:sym typeface="Arial"/>
                <a:rtl val="0"/>
              </a:rPr>
              <a:t>March 2016</a:t>
            </a:r>
            <a:endParaRPr lang="en-US" sz="2000" dirty="0">
              <a:solidFill>
                <a:schemeClr val="lt1"/>
              </a:solidFill>
            </a:endParaRPr>
          </a:p>
        </p:txBody>
      </p:sp>
    </p:spTree>
    <p:extLst>
      <p:ext uri="{BB962C8B-B14F-4D97-AF65-F5344CB8AC3E}">
        <p14:creationId xmlns:p14="http://schemas.microsoft.com/office/powerpoint/2010/main" val="12770352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7"/>
                                        </p:tgtEl>
                                        <p:attrNameLst>
                                          <p:attrName>style.visibility</p:attrName>
                                        </p:attrNameLst>
                                      </p:cBhvr>
                                      <p:to>
                                        <p:strVal val="visible"/>
                                      </p:to>
                                    </p:set>
                                    <p:animEffect transition="in" filter="fade">
                                      <p:cBhvr>
                                        <p:cTn id="11" dur="1000"/>
                                        <p:tgtEl>
                                          <p:spTgt spid="207"/>
                                        </p:tgtEl>
                                      </p:cBhvr>
                                    </p:animEffect>
                                  </p:childTnLst>
                                </p:cTn>
                              </p:par>
                              <p:par>
                                <p:cTn id="12" presetID="10" presetClass="entr" presetSubtype="0" fill="hold" nodeType="withEffect">
                                  <p:stCondLst>
                                    <p:cond delay="0"/>
                                  </p:stCondLst>
                                  <p:childTnLst>
                                    <p:set>
                                      <p:cBhvr>
                                        <p:cTn id="13" dur="1" fill="hold">
                                          <p:stCondLst>
                                            <p:cond delay="0"/>
                                          </p:stCondLst>
                                        </p:cTn>
                                        <p:tgtEl>
                                          <p:spTgt spid="208"/>
                                        </p:tgtEl>
                                        <p:attrNameLst>
                                          <p:attrName>style.visibility</p:attrName>
                                        </p:attrNameLst>
                                      </p:cBhvr>
                                      <p:to>
                                        <p:strVal val="visible"/>
                                      </p:to>
                                    </p:set>
                                    <p:animEffect transition="in" filter="fade">
                                      <p:cBhvr>
                                        <p:cTn id="14" dur="1000"/>
                                        <p:tgtEl>
                                          <p:spTgt spid="208"/>
                                        </p:tgtEl>
                                      </p:cBhvr>
                                    </p:animEffect>
                                  </p:childTnLst>
                                </p:cTn>
                              </p:par>
                              <p:par>
                                <p:cTn id="15" presetID="10" presetClass="entr" presetSubtype="0" fill="hold" nodeType="withEffect">
                                  <p:stCondLst>
                                    <p:cond delay="0"/>
                                  </p:stCondLst>
                                  <p:childTnLst>
                                    <p:set>
                                      <p:cBhvr>
                                        <p:cTn id="16" dur="1" fill="hold">
                                          <p:stCondLst>
                                            <p:cond delay="0"/>
                                          </p:stCondLst>
                                        </p:cTn>
                                        <p:tgtEl>
                                          <p:spTgt spid="209"/>
                                        </p:tgtEl>
                                        <p:attrNameLst>
                                          <p:attrName>style.visibility</p:attrName>
                                        </p:attrNameLst>
                                      </p:cBhvr>
                                      <p:to>
                                        <p:strVal val="visible"/>
                                      </p:to>
                                    </p:set>
                                    <p:animEffect transition="in" filter="fade">
                                      <p:cBhvr>
                                        <p:cTn id="17"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2954041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b="1" i="1" dirty="0" smtClean="0">
                <a:solidFill>
                  <a:srgbClr val="FFFFFF"/>
                </a:solidFill>
              </a:rPr>
              <a:t>Twelve </a:t>
            </a:r>
            <a:r>
              <a:rPr lang="en-US" sz="2800" b="1" i="1" dirty="0">
                <a:solidFill>
                  <a:srgbClr val="FFFFFF"/>
                </a:solidFill>
              </a:rPr>
              <a:t>Factor Apps (http://12factor.net</a:t>
            </a:r>
            <a:r>
              <a:rPr lang="en-US" sz="2800" b="1"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8983256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b="1"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426147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Microservice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endParaRPr lang="en-US" sz="2400" dirty="0" smtClean="0">
              <a:solidFill>
                <a:schemeClr val="bg1"/>
              </a:solidFill>
            </a:endParaRPr>
          </a:p>
          <a:p>
            <a:endParaRPr lang="en-US" sz="2000" b="1" dirty="0" smtClean="0">
              <a:solidFill>
                <a:schemeClr val="bg1">
                  <a:lumMod val="85000"/>
                </a:schemeClr>
              </a:solidFill>
            </a:endParaRPr>
          </a:p>
          <a:p>
            <a:endParaRPr lang="en-US" sz="1000" b="1" dirty="0">
              <a:solidFill>
                <a:schemeClr val="bg1">
                  <a:lumMod val="85000"/>
                </a:schemeClr>
              </a:solidFill>
            </a:endParaRPr>
          </a:p>
          <a:p>
            <a:r>
              <a:rPr lang="en-US" sz="1800" dirty="0" smtClean="0">
                <a:solidFill>
                  <a:schemeClr val="tx2">
                    <a:lumMod val="95000"/>
                    <a:lumOff val="5000"/>
                  </a:schemeClr>
                </a:solidFill>
              </a:rPr>
              <a:t>#</a:t>
            </a:r>
            <a:r>
              <a:rPr lang="en-US" sz="1800" dirty="0">
                <a:solidFill>
                  <a:schemeClr val="tx2">
                    <a:lumMod val="95000"/>
                    <a:lumOff val="5000"/>
                  </a:schemeClr>
                </a:solidFill>
              </a:rPr>
              <a:t>1 Enterprise Java App </a:t>
            </a:r>
            <a:r>
              <a:rPr lang="en-US" sz="1800" dirty="0" smtClean="0">
                <a:solidFill>
                  <a:schemeClr val="tx2">
                    <a:lumMod val="95000"/>
                    <a:lumOff val="5000"/>
                  </a:schemeClr>
                </a:solidFill>
              </a:rPr>
              <a:t>Framework</a:t>
            </a:r>
            <a:endParaRPr lang="en-US" sz="1800" dirty="0">
              <a:solidFill>
                <a:schemeClr val="tx2">
                  <a:lumMod val="95000"/>
                  <a:lumOff val="5000"/>
                </a:schemeClr>
              </a:solidFill>
            </a:endParaRPr>
          </a:p>
          <a:p>
            <a:endParaRPr lang="en-US" sz="1800" dirty="0">
              <a:solidFill>
                <a:schemeClr val="tx2">
                  <a:lumMod val="95000"/>
                  <a:lumOff val="5000"/>
                </a:schemeClr>
              </a:solidFill>
            </a:endParaRPr>
          </a:p>
          <a:p>
            <a:r>
              <a:rPr lang="en-US" sz="1800" dirty="0" smtClean="0">
                <a:solidFill>
                  <a:schemeClr val="tx2">
                    <a:lumMod val="95000"/>
                    <a:lumOff val="5000"/>
                  </a:schemeClr>
                </a:solidFill>
              </a:rPr>
              <a:t>Netflix</a:t>
            </a:r>
            <a:endParaRPr lang="en-US" sz="1800" dirty="0">
              <a:solidFill>
                <a:schemeClr val="tx2">
                  <a:lumMod val="95000"/>
                  <a:lumOff val="5000"/>
                </a:schemeClr>
              </a:solidFill>
            </a:endParaRPr>
          </a:p>
          <a:p>
            <a:endParaRPr lang="en-US" sz="1800" dirty="0" smtClean="0">
              <a:solidFill>
                <a:schemeClr val="tx2">
                  <a:lumMod val="95000"/>
                  <a:lumOff val="5000"/>
                </a:schemeClr>
              </a:solidFill>
            </a:endParaRPr>
          </a:p>
          <a:p>
            <a:r>
              <a:rPr lang="en-US" sz="1800" dirty="0" smtClean="0">
                <a:solidFill>
                  <a:schemeClr val="tx2">
                    <a:lumMod val="95000"/>
                    <a:lumOff val="5000"/>
                  </a:schemeClr>
                </a:solidFill>
              </a:rPr>
              <a:t>Open Source</a:t>
            </a:r>
            <a:endParaRPr lang="en-US" sz="1800" dirty="0">
              <a:solidFill>
                <a:schemeClr val="tx2">
                  <a:lumMod val="95000"/>
                  <a:lumOff val="5000"/>
                </a:schemeClr>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rgbClr val="3A3A3A"/>
              </a:solidFill>
              <a:latin typeface="Arial"/>
              <a:ea typeface="Arial"/>
              <a:cs typeface="Arial"/>
              <a:sym typeface="Arial"/>
              <a:rtl val="0"/>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Boot</a:t>
            </a:r>
            <a:endParaRPr lang="en-US" sz="2400" b="1" dirty="0">
              <a:solidFill>
                <a:schemeClr val="bg1">
                  <a:lumMod val="85000"/>
                </a:schemeClr>
              </a:solidFill>
            </a:endParaRPr>
          </a:p>
          <a:p>
            <a:endParaRPr lang="en-US" sz="2000" b="1" dirty="0" smtClean="0">
              <a:solidFill>
                <a:schemeClr val="bg1">
                  <a:lumMod val="85000"/>
                </a:schemeClr>
              </a:solidFill>
            </a:endParaRPr>
          </a:p>
          <a:p>
            <a:endParaRPr lang="en-US" sz="1000" b="1" dirty="0" smtClean="0">
              <a:solidFill>
                <a:schemeClr val="bg1">
                  <a:lumMod val="85000"/>
                </a:schemeClr>
              </a:solidFill>
            </a:endParaRPr>
          </a:p>
          <a:p>
            <a:r>
              <a:rPr lang="en-US" sz="1800" dirty="0" smtClean="0"/>
              <a:t>Quick Start</a:t>
            </a:r>
          </a:p>
          <a:p>
            <a:endParaRPr lang="en-US" sz="1800" dirty="0"/>
          </a:p>
          <a:p>
            <a:r>
              <a:rPr lang="en-US" sz="1800" dirty="0" smtClean="0"/>
              <a:t>Little to no </a:t>
            </a:r>
            <a:r>
              <a:rPr lang="en-US" sz="1800" dirty="0" err="1" smtClean="0"/>
              <a:t>config</a:t>
            </a:r>
            <a:r>
              <a:rPr lang="en-US" sz="1800" dirty="0" smtClean="0"/>
              <a:t>.</a:t>
            </a:r>
          </a:p>
          <a:p>
            <a:endParaRPr lang="en-US" sz="1800" dirty="0"/>
          </a:p>
          <a:p>
            <a:r>
              <a:rPr lang="en-US" sz="1800" dirty="0" smtClean="0"/>
              <a:t>Opinionated View</a:t>
            </a:r>
          </a:p>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smtClean="0">
                <a:solidFill>
                  <a:schemeClr val="accent1"/>
                </a:solidFill>
              </a:rPr>
              <a:t>It </a:t>
            </a:r>
            <a:r>
              <a:rPr lang="en-US" sz="3200" dirty="0" smtClean="0">
                <a:solidFill>
                  <a:schemeClr val="accent1"/>
                </a:solidFill>
              </a:rPr>
              <a:t>takes </a:t>
            </a:r>
            <a:r>
              <a:rPr lang="en-US" sz="3200" dirty="0" smtClean="0">
                <a:solidFill>
                  <a:schemeClr val="accent1"/>
                </a:solidFill>
              </a:rPr>
              <a:t>a Cloud-Native Application</a:t>
            </a:r>
            <a:r>
              <a:rPr lang="en-US" sz="3200" dirty="0" smtClean="0">
                <a:solidFill>
                  <a:schemeClr val="accent1">
                    <a:lumMod val="75000"/>
                  </a:schemeClr>
                </a:solidFill>
              </a:rPr>
              <a:t> </a:t>
            </a:r>
            <a:r>
              <a:rPr lang="en-US" sz="3200" dirty="0">
                <a:solidFill>
                  <a:schemeClr val="accent1"/>
                </a:solidFill>
              </a:rPr>
              <a:t>Framework</a:t>
            </a: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Cloud</a:t>
            </a:r>
            <a:endParaRPr lang="en-US" sz="2400" b="1" dirty="0" smtClean="0">
              <a:solidFill>
                <a:schemeClr val="bg1">
                  <a:lumMod val="85000"/>
                </a:schemeClr>
              </a:solidFill>
            </a:endParaRPr>
          </a:p>
          <a:p>
            <a:pPr lvl="0" defTabSz="777240">
              <a:spcBef>
                <a:spcPts val="400"/>
              </a:spcBef>
              <a:buClr>
                <a:srgbClr val="33928A"/>
              </a:buClr>
              <a:buSzPct val="100000"/>
              <a:defRPr>
                <a:solidFill>
                  <a:srgbClr val="000000"/>
                </a:solidFill>
                <a:uFillTx/>
              </a:defRPr>
            </a:pPr>
            <a:endParaRPr lang="en-US" sz="2000" dirty="0" smtClean="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a:t>
            </a:r>
            <a:r>
              <a:rPr lang="en-US" sz="1600" dirty="0">
                <a:solidFill>
                  <a:schemeClr val="tx2"/>
                </a:solidFill>
                <a:uFill>
                  <a:solidFill>
                    <a:srgbClr val="4D4D4D"/>
                  </a:solidFill>
                </a:uFill>
                <a:latin typeface="+mn-lt"/>
                <a:ea typeface="Avenir Next"/>
                <a:cs typeface="Avenir Next"/>
                <a:sym typeface="Avenir Next"/>
              </a:rPr>
              <a:t> </a:t>
            </a:r>
            <a:r>
              <a:rPr lang="en-US" sz="1600" dirty="0" smtClean="0">
                <a:solidFill>
                  <a:schemeClr val="tx2"/>
                </a:solidFill>
                <a:uFill>
                  <a:solidFill>
                    <a:srgbClr val="4D4D4D"/>
                  </a:solidFill>
                </a:uFill>
                <a:latin typeface="+mn-lt"/>
                <a:ea typeface="Avenir Next"/>
                <a:cs typeface="Avenir Next"/>
                <a:sym typeface="Avenir Next"/>
              </a:rPr>
              <a:t>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Integration</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Fault </a:t>
            </a:r>
            <a:r>
              <a:rPr lang="en-US" sz="1600" dirty="0" smtClean="0">
                <a:solidFill>
                  <a:schemeClr val="tx2"/>
                </a:solidFill>
                <a:uFill>
                  <a:solidFill>
                    <a:srgbClr val="4D4D4D"/>
                  </a:solidFill>
                </a:uFill>
                <a:latin typeface="+mn-lt"/>
                <a:ea typeface="Avenir Next"/>
                <a:cs typeface="Avenir Next"/>
                <a:sym typeface="Avenir Next"/>
              </a:rPr>
              <a:t>Tolerance</a:t>
            </a: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Spring and we hire the main committers for Spring Boot and Spring Cloud. We can bring these resources to bear to help significantly accelerate a customer’s journey to becoming a Cloud Native enterprise  </a:t>
            </a:r>
            <a:endParaRPr lang="en-US" sz="1200" dirty="0">
              <a:solidFill>
                <a:schemeClr val="bg1"/>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www.wired.com/wp-content/uploads/2014/06/google-clou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 y="-15261"/>
            <a:ext cx="9143878" cy="51587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netflix.github.io/images/Netflix-OS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366" y="-120471"/>
            <a:ext cx="3126093" cy="10490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vatars3.githubusercontent.com/u/8216893?v=3&amp;s=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40" y="464313"/>
            <a:ext cx="1073187" cy="10731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59" y="4137172"/>
            <a:ext cx="4632999" cy="1015663"/>
          </a:xfrm>
          <a:prstGeom prst="rect">
            <a:avLst/>
          </a:prstGeom>
          <a:solidFill>
            <a:schemeClr val="tx1">
              <a:lumMod val="75000"/>
            </a:schemeClr>
          </a:solidFill>
        </p:spPr>
        <p:txBody>
          <a:bodyPr wrap="none" rtlCol="0">
            <a:spAutoFit/>
          </a:bodyPr>
          <a:lstStyle/>
          <a:p>
            <a:r>
              <a:rPr lang="en-US" sz="6000" dirty="0" smtClean="0">
                <a:solidFill>
                  <a:schemeClr val="bg1"/>
                </a:solidFill>
              </a:rPr>
              <a:t>Spring Cloud</a:t>
            </a:r>
            <a:endParaRPr lang="en-US" sz="6000" dirty="0">
              <a:solidFill>
                <a:schemeClr val="bg1"/>
              </a:solidFill>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5198" y="416122"/>
            <a:ext cx="1169568" cy="1169568"/>
          </a:xfrm>
          <a:prstGeom prst="rect">
            <a:avLst/>
          </a:prstGeom>
        </p:spPr>
      </p:pic>
    </p:spTree>
    <p:extLst>
      <p:ext uri="{BB962C8B-B14F-4D97-AF65-F5344CB8AC3E}">
        <p14:creationId xmlns:p14="http://schemas.microsoft.com/office/powerpoint/2010/main" val="39033645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nvGrpSpPr>
          <p:cNvPr id="7" name="Group 663"/>
          <p:cNvGrpSpPr/>
          <p:nvPr/>
        </p:nvGrpSpPr>
        <p:grpSpPr>
          <a:xfrm>
            <a:off x="2038630" y="913941"/>
            <a:ext cx="1179810" cy="883798"/>
            <a:chOff x="-173475" y="0"/>
            <a:chExt cx="2218471" cy="1661858"/>
          </a:xfrm>
        </p:grpSpPr>
        <p:pic>
          <p:nvPicPr>
            <p:cNvPr id="8" name="pasted-image.png"/>
            <p:cNvPicPr/>
            <p:nvPr/>
          </p:nvPicPr>
          <p:blipFill>
            <a:blip r:embed="rId4"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0" name="Shape 662"/>
            <p:cNvSpPr/>
            <p:nvPr/>
          </p:nvSpPr>
          <p:spPr>
            <a:xfrm>
              <a:off x="-173475" y="1256746"/>
              <a:ext cx="2218471" cy="40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Config Server</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grpSp>
        <p:nvGrpSpPr>
          <p:cNvPr id="11" name="Group 666"/>
          <p:cNvGrpSpPr/>
          <p:nvPr/>
        </p:nvGrpSpPr>
        <p:grpSpPr>
          <a:xfrm>
            <a:off x="1933049" y="2143152"/>
            <a:ext cx="1407186" cy="890845"/>
            <a:chOff x="-387251" y="0"/>
            <a:chExt cx="2646024" cy="1675112"/>
          </a:xfrm>
        </p:grpSpPr>
        <p:pic>
          <p:nvPicPr>
            <p:cNvPr id="12" name="pasted-image.png"/>
            <p:cNvPicPr/>
            <p:nvPr/>
          </p:nvPicPr>
          <p:blipFill>
            <a:blip r:embed="rId5"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3" name="Shape 665"/>
            <p:cNvSpPr/>
            <p:nvPr/>
          </p:nvSpPr>
          <p:spPr>
            <a:xfrm>
              <a:off x="-387251" y="1269999"/>
              <a:ext cx="2646024" cy="40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Service Registry</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grpSp>
        <p:nvGrpSpPr>
          <p:cNvPr id="14" name="Group 669"/>
          <p:cNvGrpSpPr/>
          <p:nvPr/>
        </p:nvGrpSpPr>
        <p:grpSpPr>
          <a:xfrm>
            <a:off x="1623721" y="3360687"/>
            <a:ext cx="2052320" cy="1106288"/>
            <a:chOff x="-698067" y="0"/>
            <a:chExt cx="3859108" cy="2080224"/>
          </a:xfrm>
        </p:grpSpPr>
        <p:pic>
          <p:nvPicPr>
            <p:cNvPr id="15" name="pasted-image.png"/>
            <p:cNvPicPr/>
            <p:nvPr/>
          </p:nvPicPr>
          <p:blipFill>
            <a:blip r:embed="rId6"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16" name="Shape 668"/>
            <p:cNvSpPr/>
            <p:nvPr/>
          </p:nvSpPr>
          <p:spPr>
            <a:xfrm>
              <a:off x="-698067" y="1270000"/>
              <a:ext cx="3859108" cy="810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Circuit </a:t>
              </a:r>
              <a:r>
                <a:rPr sz="1400" b="1" dirty="0">
                  <a:solidFill>
                    <a:schemeClr val="bg1"/>
                  </a:solidFill>
                  <a:uFill>
                    <a:solidFill>
                      <a:srgbClr val="4D4D4D"/>
                    </a:solidFill>
                  </a:uFill>
                  <a:latin typeface="FreightSans Pro Medium"/>
                  <a:ea typeface="Avenir Next Regular"/>
                  <a:cs typeface="FreightSans Pro Medium"/>
                  <a:sym typeface="Avenir Next Regular"/>
                </a:rPr>
                <a:t>Breaker </a:t>
              </a:r>
              <a:r>
                <a:rPr sz="1400" b="1" dirty="0" smtClean="0">
                  <a:solidFill>
                    <a:schemeClr val="bg1"/>
                  </a:solidFill>
                  <a:uFill>
                    <a:solidFill>
                      <a:srgbClr val="4D4D4D"/>
                    </a:solidFill>
                  </a:uFill>
                  <a:latin typeface="FreightSans Pro Medium"/>
                  <a:ea typeface="Avenir Next Regular"/>
                  <a:cs typeface="FreightSans Pro Medium"/>
                  <a:sym typeface="Avenir Next Regular"/>
                </a:rPr>
                <a:t>Dashboard</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18"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chemeClr val="accent1"/>
                </a:solidFill>
              </a:rPr>
              <a:t>Spring Cloud Services Suite</a:t>
            </a:r>
          </a:p>
        </p:txBody>
      </p:sp>
      <p:sp>
        <p:nvSpPr>
          <p:cNvPr id="5" name="Rectangle 4"/>
          <p:cNvSpPr/>
          <p:nvPr/>
        </p:nvSpPr>
        <p:spPr>
          <a:xfrm>
            <a:off x="3662805" y="886821"/>
            <a:ext cx="5441174" cy="830997"/>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err="1" smtClean="0">
                <a:solidFill>
                  <a:srgbClr val="FFFFFF"/>
                </a:solidFill>
                <a:uFill>
                  <a:solidFill>
                    <a:srgbClr val="4D4D4D"/>
                  </a:solidFill>
                </a:uFill>
              </a:rPr>
              <a:t>Git</a:t>
            </a:r>
            <a:r>
              <a:rPr lang="en-US" sz="1600" dirty="0" smtClean="0">
                <a:solidFill>
                  <a:srgbClr val="FFFFFF"/>
                </a:solidFill>
                <a:uFill>
                  <a:solidFill>
                    <a:srgbClr val="4D4D4D"/>
                  </a:solidFill>
                </a:uFill>
              </a:rPr>
              <a:t> </a:t>
            </a:r>
            <a:r>
              <a:rPr lang="en-US" sz="1600" dirty="0">
                <a:solidFill>
                  <a:srgbClr val="FFFFFF"/>
                </a:solidFill>
                <a:uFill>
                  <a:solidFill>
                    <a:srgbClr val="4D4D4D"/>
                  </a:solidFill>
                </a:uFill>
              </a:rPr>
              <a:t>URL for Config Repo provided via Service Dashboard (post-provisioning</a:t>
            </a:r>
            <a:r>
              <a:rPr lang="en-US" sz="1600" dirty="0" smtClean="0">
                <a:solidFill>
                  <a:srgbClr val="FFFFFF"/>
                </a:solidFill>
                <a:uFill>
                  <a:solidFill>
                    <a:srgbClr val="4D4D4D"/>
                  </a:solidFill>
                </a:uFill>
              </a:rPr>
              <a:t>)</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Single tenant, scoped to CF </a:t>
            </a:r>
            <a:r>
              <a:rPr lang="en-US" sz="1600" dirty="0" smtClean="0">
                <a:solidFill>
                  <a:srgbClr val="FFFFFF"/>
                </a:solidFill>
                <a:uFill>
                  <a:solidFill>
                    <a:srgbClr val="4D4D4D"/>
                  </a:solidFill>
                </a:uFill>
              </a:rPr>
              <a:t>space</a:t>
            </a:r>
            <a:endParaRPr lang="en-US" sz="1600" dirty="0">
              <a:solidFill>
                <a:srgbClr val="FFFFFF"/>
              </a:solidFill>
              <a:uFill>
                <a:solidFill>
                  <a:srgbClr val="4D4D4D"/>
                </a:solidFill>
              </a:uFill>
            </a:endParaRPr>
          </a:p>
        </p:txBody>
      </p:sp>
      <p:sp>
        <p:nvSpPr>
          <p:cNvPr id="19" name="Rectangle 18"/>
          <p:cNvSpPr/>
          <p:nvPr/>
        </p:nvSpPr>
        <p:spPr>
          <a:xfrm>
            <a:off x="3654695" y="2177930"/>
            <a:ext cx="5441174" cy="830997"/>
          </a:xfrm>
          <a:prstGeom prst="rect">
            <a:avLst/>
          </a:prstGeom>
        </p:spPr>
        <p:txBody>
          <a:bodyPr wrap="square">
            <a:spAutoFit/>
          </a:bodyPr>
          <a:lstStyle/>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Service Registration and Discovery via Netflix OSS </a:t>
            </a:r>
            <a:r>
              <a:rPr lang="en-US" sz="1600" dirty="0" smtClean="0">
                <a:solidFill>
                  <a:srgbClr val="FFFFFF"/>
                </a:solidFill>
                <a:uFill>
                  <a:solidFill>
                    <a:srgbClr val="4D4D4D"/>
                  </a:solidFill>
                </a:uFill>
              </a:rPr>
              <a:t>Eureka</a:t>
            </a:r>
          </a:p>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Registration via CF </a:t>
            </a:r>
            <a:r>
              <a:rPr lang="en-US" sz="1600" dirty="0" smtClean="0">
                <a:solidFill>
                  <a:srgbClr val="FFFFFF"/>
                </a:solidFill>
                <a:uFill>
                  <a:solidFill>
                    <a:srgbClr val="4D4D4D"/>
                  </a:solidFill>
                </a:uFill>
              </a:rPr>
              <a:t>Route</a:t>
            </a:r>
            <a:endParaRPr lang="en-US" sz="1600" dirty="0">
              <a:solidFill>
                <a:srgbClr val="FFFFFF"/>
              </a:solidFill>
              <a:uFill>
                <a:solidFill>
                  <a:srgbClr val="4D4D4D"/>
                </a:solidFill>
              </a:uFill>
            </a:endParaRPr>
          </a:p>
        </p:txBody>
      </p:sp>
      <p:sp>
        <p:nvSpPr>
          <p:cNvPr id="22" name="Rectangle 21"/>
          <p:cNvSpPr/>
          <p:nvPr/>
        </p:nvSpPr>
        <p:spPr>
          <a:xfrm>
            <a:off x="3967190" y="3514829"/>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Netflix OSS Turbine + </a:t>
            </a:r>
            <a:r>
              <a:rPr lang="en-US" sz="1600" dirty="0" err="1">
                <a:solidFill>
                  <a:srgbClr val="FFFFFF"/>
                </a:solidFill>
                <a:uFill>
                  <a:solidFill>
                    <a:srgbClr val="4D4D4D"/>
                  </a:solidFill>
                </a:uFill>
              </a:rPr>
              <a:t>Hystrix</a:t>
            </a:r>
            <a:r>
              <a:rPr lang="en-US" sz="1600" dirty="0">
                <a:solidFill>
                  <a:srgbClr val="FFFFFF"/>
                </a:solidFill>
                <a:uFill>
                  <a:solidFill>
                    <a:srgbClr val="4D4D4D"/>
                  </a:solidFill>
                </a:uFill>
              </a:rPr>
              <a:t> Dashboard</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Aggregation via AMQP (</a:t>
            </a:r>
            <a:r>
              <a:rPr lang="en-US" sz="1600" dirty="0" err="1">
                <a:solidFill>
                  <a:srgbClr val="FFFFFF"/>
                </a:solidFill>
                <a:uFill>
                  <a:solidFill>
                    <a:srgbClr val="4D4D4D"/>
                  </a:solidFill>
                </a:uFill>
              </a:rPr>
              <a:t>RabbitMQ</a:t>
            </a:r>
            <a:r>
              <a:rPr lang="en-US" sz="1600" dirty="0">
                <a:solidFill>
                  <a:srgbClr val="FFFFFF"/>
                </a:solidFill>
                <a:uFill>
                  <a:solidFill>
                    <a:srgbClr val="4D4D4D"/>
                  </a:solidFill>
                </a:uFill>
              </a:rPr>
              <a:t>)</a:t>
            </a:r>
          </a:p>
        </p:txBody>
      </p:sp>
    </p:spTree>
    <p:extLst>
      <p:ext uri="{BB962C8B-B14F-4D97-AF65-F5344CB8AC3E}">
        <p14:creationId xmlns:p14="http://schemas.microsoft.com/office/powerpoint/2010/main" val="300556259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It takes a platform</a:t>
            </a:r>
            <a:endParaRPr lang="en" sz="2400" baseline="300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1932527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p:nvPr/>
        </p:nvSpPr>
        <p:spPr>
          <a:xfrm>
            <a:off x="553012" y="1124033"/>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6" name="Shape 456"/>
          <p:cNvSpPr/>
          <p:nvPr/>
        </p:nvSpPr>
        <p:spPr>
          <a:xfrm>
            <a:off x="563708" y="2343858"/>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7" name="Shape 457"/>
          <p:cNvSpPr/>
          <p:nvPr/>
        </p:nvSpPr>
        <p:spPr>
          <a:xfrm>
            <a:off x="563708" y="3545260"/>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pic>
        <p:nvPicPr>
          <p:cNvPr id="458" name="Shape 458"/>
          <p:cNvPicPr preferRelativeResize="0"/>
          <p:nvPr/>
        </p:nvPicPr>
        <p:blipFill rotWithShape="1">
          <a:blip r:embed="rId3">
            <a:alphaModFix/>
          </a:blip>
          <a:srcRect r="68720"/>
          <a:stretch/>
        </p:blipFill>
        <p:spPr>
          <a:xfrm>
            <a:off x="-1341329" y="-688199"/>
            <a:ext cx="2860200" cy="1917300"/>
          </a:xfrm>
          <a:prstGeom prst="rect">
            <a:avLst/>
          </a:prstGeom>
          <a:noFill/>
          <a:ln>
            <a:noFill/>
          </a:ln>
        </p:spPr>
      </p:pic>
      <p:pic>
        <p:nvPicPr>
          <p:cNvPr id="459" name="Shape 459"/>
          <p:cNvPicPr preferRelativeResize="0"/>
          <p:nvPr/>
        </p:nvPicPr>
        <p:blipFill rotWithShape="1">
          <a:blip r:embed="rId3">
            <a:alphaModFix/>
          </a:blip>
          <a:srcRect r="68720"/>
          <a:stretch/>
        </p:blipFill>
        <p:spPr>
          <a:xfrm>
            <a:off x="7018167" y="-958616"/>
            <a:ext cx="2860200" cy="1917300"/>
          </a:xfrm>
          <a:prstGeom prst="rect">
            <a:avLst/>
          </a:prstGeom>
          <a:noFill/>
          <a:ln>
            <a:noFill/>
          </a:ln>
        </p:spPr>
      </p:pic>
      <p:pic>
        <p:nvPicPr>
          <p:cNvPr id="460" name="Shape 460"/>
          <p:cNvPicPr preferRelativeResize="0"/>
          <p:nvPr/>
        </p:nvPicPr>
        <p:blipFill rotWithShape="1">
          <a:blip r:embed="rId3">
            <a:alphaModFix/>
          </a:blip>
          <a:srcRect t="15690" r="68720"/>
          <a:stretch/>
        </p:blipFill>
        <p:spPr>
          <a:xfrm>
            <a:off x="1807057" y="2354808"/>
            <a:ext cx="2860200" cy="1616400"/>
          </a:xfrm>
          <a:prstGeom prst="rect">
            <a:avLst/>
          </a:prstGeom>
          <a:noFill/>
          <a:ln>
            <a:noFill/>
          </a:ln>
        </p:spPr>
      </p:pic>
      <p:sp>
        <p:nvSpPr>
          <p:cNvPr id="461" name="Shape 461"/>
          <p:cNvSpPr/>
          <p:nvPr/>
        </p:nvSpPr>
        <p:spPr>
          <a:xfrm>
            <a:off x="660350" y="1298500"/>
            <a:ext cx="17408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Application Framework</a:t>
            </a:r>
          </a:p>
        </p:txBody>
      </p:sp>
      <p:sp>
        <p:nvSpPr>
          <p:cNvPr id="462" name="Shape 462"/>
          <p:cNvSpPr/>
          <p:nvPr/>
        </p:nvSpPr>
        <p:spPr>
          <a:xfrm>
            <a:off x="495808" y="3719726"/>
            <a:ext cx="20699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Infrastructure Automation</a:t>
            </a:r>
          </a:p>
        </p:txBody>
      </p:sp>
      <p:sp>
        <p:nvSpPr>
          <p:cNvPr id="463" name="Shape 463"/>
          <p:cNvSpPr/>
          <p:nvPr/>
        </p:nvSpPr>
        <p:spPr>
          <a:xfrm>
            <a:off x="727189" y="2518325"/>
            <a:ext cx="1607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Platform Runtime</a:t>
            </a:r>
          </a:p>
        </p:txBody>
      </p:sp>
      <p:sp>
        <p:nvSpPr>
          <p:cNvPr id="464" name="Shape 464"/>
          <p:cNvSpPr/>
          <p:nvPr/>
        </p:nvSpPr>
        <p:spPr>
          <a:xfrm>
            <a:off x="5014007" y="1175390"/>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Language frameworks designed for microservice architectures with components for service discovery, metrics, circuit breakers and more.</a:t>
            </a:r>
          </a:p>
        </p:txBody>
      </p:sp>
      <p:sp>
        <p:nvSpPr>
          <p:cNvPr id="465" name="Shape 465"/>
          <p:cNvSpPr/>
          <p:nvPr/>
        </p:nvSpPr>
        <p:spPr>
          <a:xfrm>
            <a:off x="5014007" y="2395215"/>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Application container runtime with production-ready backing services, automated build pipeline, routing, health management and logging.</a:t>
            </a:r>
          </a:p>
        </p:txBody>
      </p:sp>
      <p:sp>
        <p:nvSpPr>
          <p:cNvPr id="466" name="Shape 466"/>
          <p:cNvSpPr/>
          <p:nvPr/>
        </p:nvSpPr>
        <p:spPr>
          <a:xfrm>
            <a:off x="5015053" y="3596616"/>
            <a:ext cx="35183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API-based infrastructure provisioning that delivers bit-for-bit, consistent, self-healing deployments across private and public cloud.</a:t>
            </a:r>
          </a:p>
        </p:txBody>
      </p:sp>
      <p:sp>
        <p:nvSpPr>
          <p:cNvPr id="467" name="Shape 467"/>
          <p:cNvSpPr/>
          <p:nvPr/>
        </p:nvSpPr>
        <p:spPr>
          <a:xfrm>
            <a:off x="563708" y="595600"/>
            <a:ext cx="7925399"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400">
                <a:solidFill>
                  <a:srgbClr val="FFFFFF"/>
                </a:solidFill>
                <a:latin typeface="Roboto"/>
                <a:ea typeface="Roboto"/>
                <a:cs typeface="Roboto"/>
                <a:sym typeface="Roboto"/>
              </a:rPr>
              <a:t>A complete framework for delivering software rapidly, consistently and reliably at scale.</a:t>
            </a:r>
          </a:p>
        </p:txBody>
      </p:sp>
      <p:sp>
        <p:nvSpPr>
          <p:cNvPr id="468" name="Shape 468"/>
          <p:cNvSpPr/>
          <p:nvPr/>
        </p:nvSpPr>
        <p:spPr>
          <a:xfrm>
            <a:off x="2167133" y="0"/>
            <a:ext cx="4885800"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3600">
                <a:solidFill>
                  <a:srgbClr val="FFFFFF"/>
                </a:solidFill>
                <a:latin typeface="Roboto"/>
                <a:ea typeface="Roboto"/>
                <a:cs typeface="Roboto"/>
                <a:sym typeface="Roboto"/>
              </a:rPr>
              <a:t>Pivotal Cloud Foundry</a:t>
            </a:r>
          </a:p>
        </p:txBody>
      </p:sp>
      <p:pic>
        <p:nvPicPr>
          <p:cNvPr id="469" name="Shape 469"/>
          <p:cNvPicPr preferRelativeResize="0"/>
          <p:nvPr/>
        </p:nvPicPr>
        <p:blipFill rotWithShape="1">
          <a:blip r:embed="rId4">
            <a:alphaModFix/>
          </a:blip>
          <a:srcRect l="32635" t="6509" r="2340" b="23196"/>
          <a:stretch/>
        </p:blipFill>
        <p:spPr>
          <a:xfrm>
            <a:off x="2829433" y="1501571"/>
            <a:ext cx="858900" cy="301799"/>
          </a:xfrm>
          <a:prstGeom prst="rect">
            <a:avLst/>
          </a:prstGeom>
          <a:noFill/>
          <a:ln>
            <a:noFill/>
          </a:ln>
        </p:spPr>
      </p:pic>
      <p:pic>
        <p:nvPicPr>
          <p:cNvPr id="470" name="Shape 470"/>
          <p:cNvPicPr preferRelativeResize="0"/>
          <p:nvPr/>
        </p:nvPicPr>
        <p:blipFill rotWithShape="1">
          <a:blip r:embed="rId4">
            <a:alphaModFix/>
          </a:blip>
          <a:srcRect r="72310" b="15888"/>
          <a:stretch/>
        </p:blipFill>
        <p:spPr>
          <a:xfrm>
            <a:off x="2434790" y="1471916"/>
            <a:ext cx="365699" cy="361199"/>
          </a:xfrm>
          <a:prstGeom prst="rect">
            <a:avLst/>
          </a:prstGeom>
          <a:noFill/>
          <a:ln>
            <a:noFill/>
          </a:ln>
        </p:spPr>
      </p:pic>
      <p:pic>
        <p:nvPicPr>
          <p:cNvPr id="471" name="Shape 471"/>
          <p:cNvPicPr preferRelativeResize="0"/>
          <p:nvPr/>
        </p:nvPicPr>
        <p:blipFill rotWithShape="1">
          <a:blip r:embed="rId5">
            <a:alphaModFix/>
          </a:blip>
          <a:srcRect t="21144" r="55714" b="28962"/>
          <a:stretch/>
        </p:blipFill>
        <p:spPr>
          <a:xfrm>
            <a:off x="3941150" y="1320616"/>
            <a:ext cx="796500" cy="301200"/>
          </a:xfrm>
          <a:prstGeom prst="rect">
            <a:avLst/>
          </a:prstGeom>
          <a:noFill/>
          <a:ln>
            <a:noFill/>
          </a:ln>
        </p:spPr>
      </p:pic>
      <p:pic>
        <p:nvPicPr>
          <p:cNvPr id="472" name="Shape 472"/>
          <p:cNvPicPr preferRelativeResize="0"/>
          <p:nvPr/>
        </p:nvPicPr>
        <p:blipFill rotWithShape="1">
          <a:blip r:embed="rId5">
            <a:alphaModFix/>
          </a:blip>
          <a:srcRect l="50285" t="21127" b="20941"/>
          <a:stretch/>
        </p:blipFill>
        <p:spPr>
          <a:xfrm>
            <a:off x="3860126" y="1582106"/>
            <a:ext cx="894000" cy="349499"/>
          </a:xfrm>
          <a:prstGeom prst="rect">
            <a:avLst/>
          </a:prstGeom>
          <a:noFill/>
          <a:ln>
            <a:noFill/>
          </a:ln>
        </p:spPr>
      </p:pic>
      <p:sp>
        <p:nvSpPr>
          <p:cNvPr id="473" name="Shape 473"/>
          <p:cNvSpPr/>
          <p:nvPr/>
        </p:nvSpPr>
        <p:spPr>
          <a:xfrm>
            <a:off x="3244125" y="2796550"/>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4" name="Shape 474"/>
          <p:cNvSpPr/>
          <p:nvPr/>
        </p:nvSpPr>
        <p:spPr>
          <a:xfrm>
            <a:off x="3241250" y="2617671"/>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sp>
        <p:nvSpPr>
          <p:cNvPr id="475" name="Shape 475"/>
          <p:cNvSpPr/>
          <p:nvPr/>
        </p:nvSpPr>
        <p:spPr>
          <a:xfrm>
            <a:off x="3287917" y="3973082"/>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6" name="Shape 476"/>
          <p:cNvSpPr/>
          <p:nvPr/>
        </p:nvSpPr>
        <p:spPr>
          <a:xfrm>
            <a:off x="3285042" y="3794203"/>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pic>
        <p:nvPicPr>
          <p:cNvPr id="477" name="Shape 477"/>
          <p:cNvPicPr preferRelativeResize="0"/>
          <p:nvPr/>
        </p:nvPicPr>
        <p:blipFill rotWithShape="1">
          <a:blip r:embed="rId6">
            <a:alphaModFix/>
          </a:blip>
          <a:srcRect l="28807" t="6844" r="31199" b="35348"/>
          <a:stretch/>
        </p:blipFill>
        <p:spPr>
          <a:xfrm>
            <a:off x="2585621" y="3808830"/>
            <a:ext cx="720599" cy="489300"/>
          </a:xfrm>
          <a:prstGeom prst="rect">
            <a:avLst/>
          </a:prstGeom>
          <a:noFill/>
          <a:ln>
            <a:noFill/>
          </a:ln>
        </p:spPr>
      </p:pic>
      <p:pic>
        <p:nvPicPr>
          <p:cNvPr id="478" name="Shape 478"/>
          <p:cNvPicPr preferRelativeResize="0"/>
          <p:nvPr/>
        </p:nvPicPr>
        <p:blipFill rotWithShape="1">
          <a:blip r:embed="rId6">
            <a:alphaModFix/>
          </a:blip>
          <a:srcRect l="28807" t="6844" r="31199" b="35348"/>
          <a:stretch/>
        </p:blipFill>
        <p:spPr>
          <a:xfrm>
            <a:off x="2497173" y="2607427"/>
            <a:ext cx="780300" cy="529799"/>
          </a:xfrm>
          <a:prstGeom prst="rect">
            <a:avLst/>
          </a:prstGeom>
          <a:noFill/>
          <a:ln>
            <a:noFill/>
          </a:ln>
        </p:spPr>
      </p:pic>
    </p:spTree>
    <p:extLst>
      <p:ext uri="{BB962C8B-B14F-4D97-AF65-F5344CB8AC3E}">
        <p14:creationId xmlns:p14="http://schemas.microsoft.com/office/powerpoint/2010/main" val="3616012783"/>
      </p:ext>
    </p:extLst>
  </p:cSld>
  <p:clrMapOvr>
    <a:masterClrMapping/>
  </p:clrMapOvr>
  <p:transition xmlns:p14="http://schemas.microsoft.com/office/powerpoint/2010/mai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35" name="Shape 435"/>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36"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37"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38" name="Shape 438"/>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is my source code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Run it on the cloud for me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39"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Cloud Foundry Haiku</a:t>
            </a:r>
          </a:p>
        </p:txBody>
      </p:sp>
    </p:spTree>
    <p:extLst>
      <p:ext uri="{BB962C8B-B14F-4D97-AF65-F5344CB8AC3E}">
        <p14:creationId xmlns:p14="http://schemas.microsoft.com/office/powerpoint/2010/main" val="3370938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6"/>
                                        </p:tgtEl>
                                        <p:attrNameLst>
                                          <p:attrName>style.visibility</p:attrName>
                                        </p:attrNameLst>
                                      </p:cBhvr>
                                      <p:to>
                                        <p:strVal val="visible"/>
                                      </p:to>
                                    </p:set>
                                    <p:animEffect transition="in" filter="fade">
                                      <p:cBhvr>
                                        <p:cTn id="11" dur="1000"/>
                                        <p:tgtEl>
                                          <p:spTgt spid="436"/>
                                        </p:tgtEl>
                                      </p:cBhvr>
                                    </p:animEffect>
                                  </p:childTnLst>
                                </p:cTn>
                              </p:par>
                              <p:par>
                                <p:cTn id="12" presetID="10" presetClass="entr" presetSubtype="0" fill="hold"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fade">
                                      <p:cBhvr>
                                        <p:cTn id="14"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46" name="Shape 446"/>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47" name="Shape 447"/>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48" name="Shape 448"/>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49" name="Shape 449"/>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are my servers</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Go make them a cloud foundry</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50" name="Shape 450"/>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Bosh Haiku</a:t>
            </a:r>
          </a:p>
        </p:txBody>
      </p:sp>
    </p:spTree>
    <p:extLst>
      <p:ext uri="{BB962C8B-B14F-4D97-AF65-F5344CB8AC3E}">
        <p14:creationId xmlns:p14="http://schemas.microsoft.com/office/powerpoint/2010/main" val="2537469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000"/>
                                        <p:tgtEl>
                                          <p:spTgt spid="4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7"/>
                                        </p:tgtEl>
                                        <p:attrNameLst>
                                          <p:attrName>style.visibility</p:attrName>
                                        </p:attrNameLst>
                                      </p:cBhvr>
                                      <p:to>
                                        <p:strVal val="visible"/>
                                      </p:to>
                                    </p:set>
                                    <p:animEffect transition="in" filter="fade">
                                      <p:cBhvr>
                                        <p:cTn id="11" dur="1000"/>
                                        <p:tgtEl>
                                          <p:spTgt spid="447"/>
                                        </p:tgtEl>
                                      </p:cBhvr>
                                    </p:animEffect>
                                  </p:childTnLst>
                                </p:cTn>
                              </p:par>
                              <p:par>
                                <p:cTn id="12" presetID="10" presetClass="entr" presetSubtype="0" fill="hold" nodeType="withEffect">
                                  <p:stCondLst>
                                    <p:cond delay="0"/>
                                  </p:stCondLst>
                                  <p:childTnLst>
                                    <p:set>
                                      <p:cBhvr>
                                        <p:cTn id="13" dur="1" fill="hold">
                                          <p:stCondLst>
                                            <p:cond delay="0"/>
                                          </p:stCondLst>
                                        </p:cTn>
                                        <p:tgtEl>
                                          <p:spTgt spid="450"/>
                                        </p:tgtEl>
                                        <p:attrNameLst>
                                          <p:attrName>style.visibility</p:attrName>
                                        </p:attrNameLst>
                                      </p:cBhvr>
                                      <p:to>
                                        <p:strVal val="visible"/>
                                      </p:to>
                                    </p:set>
                                    <p:animEffect transition="in" filter="fade">
                                      <p:cBhvr>
                                        <p:cTn id="14"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3">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021689"/>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dirty="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b="1"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85971</TotalTime>
  <Words>2304</Words>
  <Application>Microsoft Macintosh PowerPoint</Application>
  <PresentationFormat>On-screen Show (16:9)</PresentationFormat>
  <Paragraphs>409</Paragraphs>
  <Slides>33</Slides>
  <Notes>33</Notes>
  <HiddenSlides>0</HiddenSlides>
  <MMClips>0</MMClips>
  <ScaleCrop>false</ScaleCrop>
  <HeadingPairs>
    <vt:vector size="4" baseType="variant">
      <vt:variant>
        <vt:lpstr>Theme</vt:lpstr>
      </vt:variant>
      <vt:variant>
        <vt:i4>4</vt:i4>
      </vt:variant>
      <vt:variant>
        <vt:lpstr>Slide Titles</vt:lpstr>
      </vt:variant>
      <vt:variant>
        <vt:i4>33</vt:i4>
      </vt:variant>
    </vt:vector>
  </HeadingPairs>
  <TitlesOfParts>
    <vt:vector size="37" baseType="lpstr">
      <vt:lpstr>Pivotal_interim_040113_template_</vt:lpstr>
      <vt:lpstr>Custom Theme</vt:lpstr>
      <vt:lpstr>Pivotal 2015Q4 Template</vt:lpstr>
      <vt:lpstr>1_Pivotal 2015Q4 Template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Characteristics of Cloud Native Architectures</vt:lpstr>
      <vt:lpstr>Twelve-Factor Apps</vt:lpstr>
      <vt:lpstr>Characteristics of Cloud Native Architectures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Cloud-Native Application Framework</vt:lpstr>
      <vt:lpstr>PowerPoint Presentation</vt:lpstr>
      <vt:lpstr>Companies want to be fast like Netflix</vt:lpstr>
      <vt:lpstr>PowerPoint Presentation</vt:lpstr>
      <vt:lpstr>It takes a platform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Stephen Womack</cp:lastModifiedBy>
  <cp:revision>385</cp:revision>
  <dcterms:modified xsi:type="dcterms:W3CDTF">2016-03-29T19:08:17Z</dcterms:modified>
</cp:coreProperties>
</file>